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612" r:id="rId2"/>
    <p:sldId id="320" r:id="rId3"/>
    <p:sldId id="322" r:id="rId4"/>
    <p:sldId id="465" r:id="rId5"/>
    <p:sldId id="323" r:id="rId6"/>
    <p:sldId id="466" r:id="rId7"/>
    <p:sldId id="467" r:id="rId8"/>
    <p:sldId id="469" r:id="rId9"/>
    <p:sldId id="472" r:id="rId10"/>
    <p:sldId id="471" r:id="rId11"/>
    <p:sldId id="473" r:id="rId12"/>
    <p:sldId id="474" r:id="rId13"/>
    <p:sldId id="475" r:id="rId14"/>
    <p:sldId id="476" r:id="rId15"/>
    <p:sldId id="479" r:id="rId16"/>
    <p:sldId id="477" r:id="rId17"/>
    <p:sldId id="478" r:id="rId18"/>
    <p:sldId id="480" r:id="rId19"/>
    <p:sldId id="481" r:id="rId20"/>
    <p:sldId id="321"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丹" initials="张" lastIdx="1" clrIdx="0">
    <p:extLst>
      <p:ext uri="{19B8F6BF-5375-455C-9EA6-DF929625EA0E}">
        <p15:presenceInfo xmlns:p15="http://schemas.microsoft.com/office/powerpoint/2012/main" userId="9e6be156cb6fa2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7F7F7F"/>
    <a:srgbClr val="696969"/>
    <a:srgbClr val="404040"/>
    <a:srgbClr val="D9D9D9"/>
    <a:srgbClr val="BFBFBF"/>
    <a:srgbClr val="F7F7F7"/>
    <a:srgbClr val="595959"/>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5" d="100"/>
          <a:sy n="65" d="100"/>
        </p:scale>
        <p:origin x="468" y="6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11T23:39:41.399"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8CF60-13D2-4829-93DF-B5F5E133989B}" type="datetimeFigureOut">
              <a:rPr lang="zh-CN" altLang="en-US" smtClean="0"/>
              <a:t>2025-04-11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76198-4CF3-446F-B204-6B1848582D61}" type="slidenum">
              <a:rPr lang="zh-CN" altLang="en-US" smtClean="0"/>
              <a:t>‹#›</a:t>
            </a:fld>
            <a:endParaRPr lang="zh-CN" altLang="en-US"/>
          </a:p>
        </p:txBody>
      </p:sp>
    </p:spTree>
    <p:extLst>
      <p:ext uri="{BB962C8B-B14F-4D97-AF65-F5344CB8AC3E}">
        <p14:creationId xmlns:p14="http://schemas.microsoft.com/office/powerpoint/2010/main" val="326262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a:t>
            </a:fld>
            <a:endParaRPr lang="zh-CN" altLang="en-US"/>
          </a:p>
        </p:txBody>
      </p:sp>
    </p:spTree>
    <p:extLst>
      <p:ext uri="{BB962C8B-B14F-4D97-AF65-F5344CB8AC3E}">
        <p14:creationId xmlns:p14="http://schemas.microsoft.com/office/powerpoint/2010/main" val="216994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3</a:t>
            </a:fld>
            <a:endParaRPr lang="zh-CN" altLang="en-US"/>
          </a:p>
        </p:txBody>
      </p:sp>
    </p:spTree>
    <p:extLst>
      <p:ext uri="{BB962C8B-B14F-4D97-AF65-F5344CB8AC3E}">
        <p14:creationId xmlns:p14="http://schemas.microsoft.com/office/powerpoint/2010/main" val="39809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4</a:t>
            </a:fld>
            <a:endParaRPr lang="zh-CN" altLang="en-US"/>
          </a:p>
        </p:txBody>
      </p:sp>
    </p:spTree>
    <p:extLst>
      <p:ext uri="{BB962C8B-B14F-4D97-AF65-F5344CB8AC3E}">
        <p14:creationId xmlns:p14="http://schemas.microsoft.com/office/powerpoint/2010/main" val="222597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5</a:t>
            </a:fld>
            <a:endParaRPr lang="zh-CN" altLang="en-US"/>
          </a:p>
        </p:txBody>
      </p:sp>
    </p:spTree>
    <p:extLst>
      <p:ext uri="{BB962C8B-B14F-4D97-AF65-F5344CB8AC3E}">
        <p14:creationId xmlns:p14="http://schemas.microsoft.com/office/powerpoint/2010/main" val="314908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12</a:t>
            </a:fld>
            <a:endParaRPr lang="zh-CN" altLang="en-US"/>
          </a:p>
        </p:txBody>
      </p:sp>
    </p:spTree>
    <p:extLst>
      <p:ext uri="{BB962C8B-B14F-4D97-AF65-F5344CB8AC3E}">
        <p14:creationId xmlns:p14="http://schemas.microsoft.com/office/powerpoint/2010/main" val="61910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15</a:t>
            </a:fld>
            <a:endParaRPr lang="zh-CN" altLang="en-US"/>
          </a:p>
        </p:txBody>
      </p:sp>
    </p:spTree>
    <p:extLst>
      <p:ext uri="{BB962C8B-B14F-4D97-AF65-F5344CB8AC3E}">
        <p14:creationId xmlns:p14="http://schemas.microsoft.com/office/powerpoint/2010/main" val="87736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576198-4CF3-446F-B204-6B1848582D61}" type="slidenum">
              <a:rPr lang="zh-CN" altLang="en-US" smtClean="0"/>
              <a:t>20</a:t>
            </a:fld>
            <a:endParaRPr lang="zh-CN" altLang="en-US"/>
          </a:p>
        </p:txBody>
      </p:sp>
    </p:spTree>
    <p:extLst>
      <p:ext uri="{BB962C8B-B14F-4D97-AF65-F5344CB8AC3E}">
        <p14:creationId xmlns:p14="http://schemas.microsoft.com/office/powerpoint/2010/main" val="130277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491011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3241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471641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001">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
        <p:nvSpPr>
          <p:cNvPr id="3" name="Shape 39"/>
          <p:cNvSpPr>
            <a:spLocks noGrp="1"/>
          </p:cNvSpPr>
          <p:nvPr>
            <p:ph type="pic" sz="quarter" idx="13" hasCustomPrompt="1"/>
          </p:nvPr>
        </p:nvSpPr>
        <p:spPr>
          <a:xfrm>
            <a:off x="5586198" y="0"/>
            <a:ext cx="6605802" cy="6858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a:defRPr baseline="0"/>
            </a:lvl1pPr>
          </a:lstStyle>
          <a:p>
            <a:r>
              <a:rPr lang="de-DE" dirty="0"/>
              <a:t>Drop Image </a:t>
            </a:r>
            <a:r>
              <a:rPr lang="de-DE" dirty="0" err="1"/>
              <a:t>here</a:t>
            </a:r>
            <a:endParaRPr dirty="0"/>
          </a:p>
        </p:txBody>
      </p:sp>
    </p:spTree>
    <p:extLst>
      <p:ext uri="{BB962C8B-B14F-4D97-AF65-F5344CB8AC3E}">
        <p14:creationId xmlns:p14="http://schemas.microsoft.com/office/powerpoint/2010/main" val="1794562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lide-003">
    <p:spTree>
      <p:nvGrpSpPr>
        <p:cNvPr id="1" name=""/>
        <p:cNvGrpSpPr/>
        <p:nvPr/>
      </p:nvGrpSpPr>
      <p:grpSpPr>
        <a:xfrm>
          <a:off x="0" y="0"/>
          <a:ext cx="0" cy="0"/>
          <a:chOff x="0" y="0"/>
          <a:chExt cx="0" cy="0"/>
        </a:xfrm>
      </p:grpSpPr>
      <p:sp>
        <p:nvSpPr>
          <p:cNvPr id="29" name="Shape 29"/>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pic>
        <p:nvPicPr>
          <p:cNvPr id="30" name="pasted-image.pdf"/>
          <p:cNvPicPr>
            <a:picLocks noChangeAspect="1"/>
          </p:cNvPicPr>
          <p:nvPr userDrawn="1"/>
        </p:nvPicPr>
        <p:blipFill>
          <a:blip r:embed="rId2" cstate="screen">
            <a:extLst>
              <a:ext uri="{28A0092B-C50C-407E-A947-70E740481C1C}">
                <a14:useLocalDpi xmlns:a14="http://schemas.microsoft.com/office/drawing/2010/main"/>
              </a:ext>
            </a:extLst>
          </a:blip>
          <a:srcRect l="15193" t="6006" r="15193" b="3060"/>
          <a:stretch>
            <a:fillRect/>
          </a:stretch>
        </p:blipFill>
        <p:spPr>
          <a:xfrm>
            <a:off x="0" y="0"/>
            <a:ext cx="5080001" cy="6858000"/>
          </a:xfrm>
          <a:prstGeom prst="rect">
            <a:avLst/>
          </a:prstGeom>
          <a:ln w="12700">
            <a:miter lim="400000"/>
          </a:ln>
        </p:spPr>
      </p:pic>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
        <p:nvSpPr>
          <p:cNvPr id="5" name="Shape 39"/>
          <p:cNvSpPr>
            <a:spLocks noGrp="1"/>
          </p:cNvSpPr>
          <p:nvPr>
            <p:ph type="pic" sz="quarter" idx="13" hasCustomPrompt="1"/>
          </p:nvPr>
        </p:nvSpPr>
        <p:spPr>
          <a:xfrm>
            <a:off x="0" y="0"/>
            <a:ext cx="5080001" cy="6858000"/>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1446516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lide-004">
    <p:spTree>
      <p:nvGrpSpPr>
        <p:cNvPr id="1" name=""/>
        <p:cNvGrpSpPr/>
        <p:nvPr/>
      </p:nvGrpSpPr>
      <p:grpSpPr>
        <a:xfrm>
          <a:off x="0" y="0"/>
          <a:ext cx="0" cy="0"/>
          <a:chOff x="0" y="0"/>
          <a:chExt cx="0" cy="0"/>
        </a:xfrm>
      </p:grpSpPr>
      <p:sp>
        <p:nvSpPr>
          <p:cNvPr id="38" name="Shape 38"/>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
        <p:nvSpPr>
          <p:cNvPr id="6" name="Picture Placeholder 3"/>
          <p:cNvSpPr txBox="1">
            <a:spLocks/>
          </p:cNvSpPr>
          <p:nvPr userDrawn="1"/>
        </p:nvSpPr>
        <p:spPr>
          <a:xfrm>
            <a:off x="8010154" y="1091243"/>
            <a:ext cx="1760730" cy="17465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accent1">
                <a:lumMod val="40000"/>
                <a:lumOff val="60000"/>
              </a:schemeClr>
            </a:fgClr>
            <a:bgClr>
              <a:schemeClr val="tx2"/>
            </a:bgClr>
          </a:pattFill>
        </p:spPr>
        <p:txBody>
          <a:bodyPr wrap="square" anchor="ctr">
            <a:noAutofit/>
          </a:bodyPr>
          <a:lstStyle>
            <a:lvl1pPr marL="366346" marR="0" indent="-366346" algn="ctr" defTabSz="825500" latinLnBrk="0">
              <a:lnSpc>
                <a:spcPct val="120000"/>
              </a:lnSpc>
              <a:spcBef>
                <a:spcPts val="5200"/>
              </a:spcBef>
              <a:spcAft>
                <a:spcPts val="0"/>
              </a:spcAft>
              <a:buClrTx/>
              <a:buSzPct val="75000"/>
              <a:buFontTx/>
              <a:buChar char="•"/>
              <a:tabLst/>
              <a:defRPr sz="1600" b="0" i="0" u="none" strike="noStrike" cap="none" spc="0" baseline="0">
                <a:ln>
                  <a:noFill/>
                </a:ln>
                <a:solidFill>
                  <a:srgbClr val="5E5E5E"/>
                </a:solidFill>
                <a:uFillTx/>
                <a:latin typeface="Titillium" charset="0"/>
                <a:ea typeface="Titillium" charset="0"/>
                <a:cs typeface="Titillium" charset="0"/>
                <a:sym typeface="Montserrat Light"/>
              </a:defRPr>
            </a:lvl1pPr>
            <a:lvl2pPr marL="100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2pPr>
            <a:lvl3pPr marL="163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3pPr>
            <a:lvl4pPr marL="2271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4pPr>
            <a:lvl5pPr marL="2906346" marR="0" indent="-366346"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5pPr>
            <a:lvl6pPr marL="1416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6pPr>
            <a:lvl7pPr marL="1480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7pPr>
            <a:lvl8pPr marL="15435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8pPr>
            <a:lvl9pPr marL="16070383" marR="0" indent="-10990383" algn="l" defTabSz="825500" latinLnBrk="0">
              <a:lnSpc>
                <a:spcPct val="120000"/>
              </a:lnSpc>
              <a:spcBef>
                <a:spcPts val="5200"/>
              </a:spcBef>
              <a:spcAft>
                <a:spcPts val="0"/>
              </a:spcAft>
              <a:buClrTx/>
              <a:buSzPct val="75000"/>
              <a:buFontTx/>
              <a:buChar char="•"/>
              <a:tabLst/>
              <a:defRPr sz="3000" b="0" i="0" u="none" strike="noStrike" cap="none" spc="0" baseline="0">
                <a:ln>
                  <a:noFill/>
                </a:ln>
                <a:solidFill>
                  <a:srgbClr val="5E5E5E"/>
                </a:solidFill>
                <a:uFillTx/>
                <a:latin typeface="Montserrat Light"/>
                <a:ea typeface="Montserrat Light"/>
                <a:cs typeface="Montserrat Light"/>
                <a:sym typeface="Montserrat Light"/>
              </a:defRPr>
            </a:lvl9pPr>
          </a:lstStyle>
          <a:p>
            <a:pPr hangingPunct="1"/>
            <a:r>
              <a:rPr lang="en-US" sz="800"/>
              <a:t>Insert Image</a:t>
            </a:r>
          </a:p>
        </p:txBody>
      </p:sp>
      <p:sp>
        <p:nvSpPr>
          <p:cNvPr id="13" name="Picture Placeholder 3"/>
          <p:cNvSpPr>
            <a:spLocks noGrp="1"/>
          </p:cNvSpPr>
          <p:nvPr>
            <p:ph type="pic" sz="quarter" idx="17" hasCustomPrompt="1"/>
          </p:nvPr>
        </p:nvSpPr>
        <p:spPr>
          <a:xfrm>
            <a:off x="7965847" y="1039830"/>
            <a:ext cx="1849342" cy="18493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710781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lide-005">
    <p:spTree>
      <p:nvGrpSpPr>
        <p:cNvPr id="1" name=""/>
        <p:cNvGrpSpPr/>
        <p:nvPr/>
      </p:nvGrpSpPr>
      <p:grpSpPr>
        <a:xfrm>
          <a:off x="0" y="0"/>
          <a:ext cx="0" cy="0"/>
          <a:chOff x="0" y="0"/>
          <a:chExt cx="0" cy="0"/>
        </a:xfrm>
      </p:grpSpPr>
      <p:sp>
        <p:nvSpPr>
          <p:cNvPr id="47" name="Shape 47"/>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
        <p:nvSpPr>
          <p:cNvPr id="8" name="Shape 39"/>
          <p:cNvSpPr>
            <a:spLocks noGrp="1"/>
          </p:cNvSpPr>
          <p:nvPr>
            <p:ph type="pic" sz="quarter" idx="14" hasCustomPrompt="1"/>
          </p:nvPr>
        </p:nvSpPr>
        <p:spPr>
          <a:xfrm>
            <a:off x="8928000" y="1016745"/>
            <a:ext cx="3264000" cy="4824511"/>
          </a:xfrm>
          <a:prstGeom prst="rect">
            <a:avLst/>
          </a:prstGeom>
          <a:pattFill prst="pct5">
            <a:fgClr>
              <a:schemeClr val="accent1">
                <a:lumMod val="60000"/>
                <a:lumOff val="40000"/>
              </a:schemeClr>
            </a:fgClr>
            <a:bgClr>
              <a:schemeClr val="tx2"/>
            </a:bgClr>
          </a:pattFill>
        </p:spPr>
        <p:txBody>
          <a:bodyPr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effectLst>
                  <a:glow>
                    <a:schemeClr val="accent1">
                      <a:alpha val="40000"/>
                    </a:schemeClr>
                  </a:glow>
                </a:effect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569911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lide-010">
    <p:spTree>
      <p:nvGrpSpPr>
        <p:cNvPr id="1" name=""/>
        <p:cNvGrpSpPr/>
        <p:nvPr/>
      </p:nvGrpSpPr>
      <p:grpSpPr>
        <a:xfrm>
          <a:off x="0" y="0"/>
          <a:ext cx="0" cy="0"/>
          <a:chOff x="0" y="0"/>
          <a:chExt cx="0" cy="0"/>
        </a:xfrm>
      </p:grpSpPr>
      <p:sp>
        <p:nvSpPr>
          <p:cNvPr id="97" name="Shape 97"/>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
        <p:nvSpPr>
          <p:cNvPr id="15" name="Shape 674"/>
          <p:cNvSpPr>
            <a:spLocks noGrp="1"/>
          </p:cNvSpPr>
          <p:nvPr>
            <p:ph type="pic" sz="quarter" idx="21" hasCustomPrompt="1"/>
          </p:nvPr>
        </p:nvSpPr>
        <p:spPr>
          <a:xfrm>
            <a:off x="1552765" y="2688196"/>
            <a:ext cx="1479172" cy="1482959"/>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6" name="Shape 674"/>
          <p:cNvSpPr>
            <a:spLocks noGrp="1"/>
          </p:cNvSpPr>
          <p:nvPr>
            <p:ph type="pic" sz="quarter" idx="22" hasCustomPrompt="1"/>
          </p:nvPr>
        </p:nvSpPr>
        <p:spPr>
          <a:xfrm>
            <a:off x="5364004" y="2691985"/>
            <a:ext cx="1479172" cy="1482959"/>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7" name="Shape 674"/>
          <p:cNvSpPr>
            <a:spLocks noGrp="1"/>
          </p:cNvSpPr>
          <p:nvPr>
            <p:ph type="pic" sz="quarter" idx="23" hasCustomPrompt="1"/>
          </p:nvPr>
        </p:nvSpPr>
        <p:spPr>
          <a:xfrm>
            <a:off x="9187946" y="2675496"/>
            <a:ext cx="1479172" cy="1482959"/>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1192485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lide-011">
    <p:spTree>
      <p:nvGrpSpPr>
        <p:cNvPr id="1" name=""/>
        <p:cNvGrpSpPr/>
        <p:nvPr/>
      </p:nvGrpSpPr>
      <p:grpSpPr>
        <a:xfrm>
          <a:off x="0" y="0"/>
          <a:ext cx="0" cy="0"/>
          <a:chOff x="0" y="0"/>
          <a:chExt cx="0" cy="0"/>
        </a:xfrm>
      </p:grpSpPr>
      <p:sp>
        <p:nvSpPr>
          <p:cNvPr id="108" name="Shape 108"/>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
        <p:nvSpPr>
          <p:cNvPr id="6" name="Shape 674"/>
          <p:cNvSpPr>
            <a:spLocks noGrp="1"/>
          </p:cNvSpPr>
          <p:nvPr>
            <p:ph type="pic" sz="quarter" idx="21" hasCustomPrompt="1"/>
          </p:nvPr>
        </p:nvSpPr>
        <p:spPr>
          <a:xfrm>
            <a:off x="1552765" y="2688196"/>
            <a:ext cx="1479172" cy="1482959"/>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7" name="Shape 674"/>
          <p:cNvSpPr>
            <a:spLocks noGrp="1"/>
          </p:cNvSpPr>
          <p:nvPr>
            <p:ph type="pic" sz="quarter" idx="22" hasCustomPrompt="1"/>
          </p:nvPr>
        </p:nvSpPr>
        <p:spPr>
          <a:xfrm>
            <a:off x="4646096" y="1972239"/>
            <a:ext cx="2914988" cy="2922451"/>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1301431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lide-024">
    <p:spTree>
      <p:nvGrpSpPr>
        <p:cNvPr id="1" name=""/>
        <p:cNvGrpSpPr/>
        <p:nvPr/>
      </p:nvGrpSpPr>
      <p:grpSpPr>
        <a:xfrm>
          <a:off x="0" y="0"/>
          <a:ext cx="0" cy="0"/>
          <a:chOff x="0" y="0"/>
          <a:chExt cx="0" cy="0"/>
        </a:xfrm>
      </p:grpSpPr>
      <p:sp>
        <p:nvSpPr>
          <p:cNvPr id="241" name="Shape 241"/>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245" name="Shape 245"/>
          <p:cNvSpPr>
            <a:spLocks noGrp="1"/>
          </p:cNvSpPr>
          <p:nvPr>
            <p:ph type="sldNum" sz="quarter" idx="2"/>
          </p:nvPr>
        </p:nvSpPr>
        <p:spPr>
          <a:prstGeom prst="rect">
            <a:avLst/>
          </a:prstGeom>
        </p:spPr>
        <p:txBody>
          <a:bodyPr/>
          <a:lstStyle/>
          <a:p>
            <a:fld id="{86CB4B4D-7CA3-9044-876B-883B54F8677D}" type="slidenum">
              <a:t>‹#›</a:t>
            </a:fld>
            <a:endParaRPr/>
          </a:p>
        </p:txBody>
      </p:sp>
      <p:sp>
        <p:nvSpPr>
          <p:cNvPr id="7" name="Picture Placeholder 3"/>
          <p:cNvSpPr>
            <a:spLocks noGrp="1"/>
          </p:cNvSpPr>
          <p:nvPr>
            <p:ph type="pic" sz="quarter" idx="17" hasCustomPrompt="1"/>
          </p:nvPr>
        </p:nvSpPr>
        <p:spPr>
          <a:xfrm>
            <a:off x="1546223" y="2049802"/>
            <a:ext cx="1849342" cy="18493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
        <p:nvSpPr>
          <p:cNvPr id="8" name="Picture Placeholder 3"/>
          <p:cNvSpPr>
            <a:spLocks noGrp="1"/>
          </p:cNvSpPr>
          <p:nvPr>
            <p:ph type="pic" sz="quarter" idx="18" hasCustomPrompt="1"/>
          </p:nvPr>
        </p:nvSpPr>
        <p:spPr>
          <a:xfrm>
            <a:off x="5177169" y="2049802"/>
            <a:ext cx="1849342" cy="18493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
        <p:nvSpPr>
          <p:cNvPr id="9" name="Picture Placeholder 3"/>
          <p:cNvSpPr>
            <a:spLocks noGrp="1"/>
          </p:cNvSpPr>
          <p:nvPr>
            <p:ph type="pic" sz="quarter" idx="19" hasCustomPrompt="1"/>
          </p:nvPr>
        </p:nvSpPr>
        <p:spPr>
          <a:xfrm>
            <a:off x="8808115" y="2049802"/>
            <a:ext cx="1849342" cy="18493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732401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lide-047">
    <p:spTree>
      <p:nvGrpSpPr>
        <p:cNvPr id="1" name=""/>
        <p:cNvGrpSpPr/>
        <p:nvPr/>
      </p:nvGrpSpPr>
      <p:grpSpPr>
        <a:xfrm>
          <a:off x="0" y="0"/>
          <a:ext cx="0" cy="0"/>
          <a:chOff x="0" y="0"/>
          <a:chExt cx="0" cy="0"/>
        </a:xfrm>
      </p:grpSpPr>
      <p:sp>
        <p:nvSpPr>
          <p:cNvPr id="497" name="Shape 497"/>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499" name="Shape 499"/>
          <p:cNvSpPr>
            <a:spLocks noGrp="1"/>
          </p:cNvSpPr>
          <p:nvPr>
            <p:ph type="sldNum" sz="quarter" idx="2"/>
          </p:nvPr>
        </p:nvSpPr>
        <p:spPr>
          <a:prstGeom prst="rect">
            <a:avLst/>
          </a:prstGeom>
        </p:spPr>
        <p:txBody>
          <a:bodyPr/>
          <a:lstStyle/>
          <a:p>
            <a:fld id="{86CB4B4D-7CA3-9044-876B-883B54F8677D}" type="slidenum">
              <a:t>‹#›</a:t>
            </a:fld>
            <a:endParaRPr/>
          </a:p>
        </p:txBody>
      </p:sp>
      <p:sp>
        <p:nvSpPr>
          <p:cNvPr id="5" name="Picture Placeholder 3"/>
          <p:cNvSpPr>
            <a:spLocks noGrp="1"/>
          </p:cNvSpPr>
          <p:nvPr>
            <p:ph type="pic" sz="quarter" idx="17" hasCustomPrompt="1"/>
          </p:nvPr>
        </p:nvSpPr>
        <p:spPr>
          <a:xfrm>
            <a:off x="6612968" y="-119412"/>
            <a:ext cx="7174309" cy="717430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16414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284536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lide-062">
    <p:spTree>
      <p:nvGrpSpPr>
        <p:cNvPr id="1" name=""/>
        <p:cNvGrpSpPr/>
        <p:nvPr/>
      </p:nvGrpSpPr>
      <p:grpSpPr>
        <a:xfrm>
          <a:off x="0" y="0"/>
          <a:ext cx="0" cy="0"/>
          <a:chOff x="0" y="0"/>
          <a:chExt cx="0" cy="0"/>
        </a:xfrm>
      </p:grpSpPr>
      <p:sp>
        <p:nvSpPr>
          <p:cNvPr id="673" name="Shape 673"/>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677" name="Shape 677"/>
          <p:cNvSpPr>
            <a:spLocks noGrp="1"/>
          </p:cNvSpPr>
          <p:nvPr>
            <p:ph type="sldNum" sz="quarter" idx="2"/>
          </p:nvPr>
        </p:nvSpPr>
        <p:spPr>
          <a:prstGeom prst="rect">
            <a:avLst/>
          </a:prstGeom>
        </p:spPr>
        <p:txBody>
          <a:bodyPr/>
          <a:lstStyle/>
          <a:p>
            <a:fld id="{86CB4B4D-7CA3-9044-876B-883B54F8677D}" type="slidenum">
              <a:t>‹#›</a:t>
            </a:fld>
            <a:endParaRPr/>
          </a:p>
        </p:txBody>
      </p:sp>
      <p:sp>
        <p:nvSpPr>
          <p:cNvPr id="14" name="Shape 674"/>
          <p:cNvSpPr>
            <a:spLocks noGrp="1"/>
          </p:cNvSpPr>
          <p:nvPr>
            <p:ph type="pic" sz="quarter" idx="20" hasCustomPrompt="1"/>
          </p:nvPr>
        </p:nvSpPr>
        <p:spPr>
          <a:xfrm>
            <a:off x="7814226" y="2845810"/>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5" name="Shape 674"/>
          <p:cNvSpPr>
            <a:spLocks noGrp="1"/>
          </p:cNvSpPr>
          <p:nvPr>
            <p:ph type="pic" sz="quarter" idx="21" hasCustomPrompt="1"/>
          </p:nvPr>
        </p:nvSpPr>
        <p:spPr>
          <a:xfrm>
            <a:off x="9490301" y="1253848"/>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6" name="Shape 674"/>
          <p:cNvSpPr>
            <a:spLocks noGrp="1"/>
          </p:cNvSpPr>
          <p:nvPr>
            <p:ph type="pic" sz="quarter" idx="22" hasCustomPrompt="1"/>
          </p:nvPr>
        </p:nvSpPr>
        <p:spPr>
          <a:xfrm>
            <a:off x="6125793" y="1253848"/>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715644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slide-063">
    <p:spTree>
      <p:nvGrpSpPr>
        <p:cNvPr id="1" name=""/>
        <p:cNvGrpSpPr/>
        <p:nvPr/>
      </p:nvGrpSpPr>
      <p:grpSpPr>
        <a:xfrm>
          <a:off x="0" y="0"/>
          <a:ext cx="0" cy="0"/>
          <a:chOff x="0" y="0"/>
          <a:chExt cx="0" cy="0"/>
        </a:xfrm>
      </p:grpSpPr>
      <p:sp>
        <p:nvSpPr>
          <p:cNvPr id="685" name="Shape 685"/>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688" name="Shape 688"/>
          <p:cNvSpPr>
            <a:spLocks noGrp="1"/>
          </p:cNvSpPr>
          <p:nvPr>
            <p:ph type="sldNum" sz="quarter" idx="2"/>
          </p:nvPr>
        </p:nvSpPr>
        <p:spPr>
          <a:prstGeom prst="rect">
            <a:avLst/>
          </a:prstGeom>
        </p:spPr>
        <p:txBody>
          <a:bodyPr/>
          <a:lstStyle/>
          <a:p>
            <a:fld id="{86CB4B4D-7CA3-9044-876B-883B54F8677D}" type="slidenum">
              <a:t>‹#›</a:t>
            </a:fld>
            <a:endParaRPr/>
          </a:p>
        </p:txBody>
      </p:sp>
      <p:sp>
        <p:nvSpPr>
          <p:cNvPr id="7" name="Shape 674"/>
          <p:cNvSpPr>
            <a:spLocks noGrp="1"/>
          </p:cNvSpPr>
          <p:nvPr>
            <p:ph type="pic" sz="quarter" idx="20" hasCustomPrompt="1"/>
          </p:nvPr>
        </p:nvSpPr>
        <p:spPr>
          <a:xfrm>
            <a:off x="4668618" y="3342139"/>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8" name="Shape 674"/>
          <p:cNvSpPr>
            <a:spLocks noGrp="1"/>
          </p:cNvSpPr>
          <p:nvPr>
            <p:ph type="pic" sz="quarter" idx="21" hasCustomPrompt="1"/>
          </p:nvPr>
        </p:nvSpPr>
        <p:spPr>
          <a:xfrm>
            <a:off x="648679" y="1634644"/>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9" name="Shape 674"/>
          <p:cNvSpPr>
            <a:spLocks noGrp="1"/>
          </p:cNvSpPr>
          <p:nvPr>
            <p:ph type="pic" sz="quarter" idx="22" hasCustomPrompt="1"/>
          </p:nvPr>
        </p:nvSpPr>
        <p:spPr>
          <a:xfrm>
            <a:off x="2300353" y="3342139"/>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3355731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lide-064">
    <p:spTree>
      <p:nvGrpSpPr>
        <p:cNvPr id="1" name=""/>
        <p:cNvGrpSpPr/>
        <p:nvPr/>
      </p:nvGrpSpPr>
      <p:grpSpPr>
        <a:xfrm>
          <a:off x="0" y="0"/>
          <a:ext cx="0" cy="0"/>
          <a:chOff x="0" y="0"/>
          <a:chExt cx="0" cy="0"/>
        </a:xfrm>
      </p:grpSpPr>
      <p:sp>
        <p:nvSpPr>
          <p:cNvPr id="701" name="Shape 701"/>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702" name="Shape 702"/>
          <p:cNvSpPr>
            <a:spLocks noGrp="1"/>
          </p:cNvSpPr>
          <p:nvPr>
            <p:ph type="sldNum" sz="quarter" idx="2"/>
          </p:nvPr>
        </p:nvSpPr>
        <p:spPr>
          <a:prstGeom prst="rect">
            <a:avLst/>
          </a:prstGeom>
        </p:spPr>
        <p:txBody>
          <a:bodyPr/>
          <a:lstStyle/>
          <a:p>
            <a:fld id="{86CB4B4D-7CA3-9044-876B-883B54F8677D}" type="slidenum">
              <a:t>‹#›</a:t>
            </a:fld>
            <a:endParaRPr/>
          </a:p>
        </p:txBody>
      </p:sp>
      <p:sp>
        <p:nvSpPr>
          <p:cNvPr id="10" name="Shape 674"/>
          <p:cNvSpPr>
            <a:spLocks noGrp="1"/>
          </p:cNvSpPr>
          <p:nvPr>
            <p:ph type="pic" sz="quarter" idx="20" hasCustomPrompt="1"/>
          </p:nvPr>
        </p:nvSpPr>
        <p:spPr>
          <a:xfrm>
            <a:off x="5834394" y="2242312"/>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1" name="Shape 674"/>
          <p:cNvSpPr>
            <a:spLocks noGrp="1"/>
          </p:cNvSpPr>
          <p:nvPr>
            <p:ph type="pic" sz="quarter" idx="21" hasCustomPrompt="1"/>
          </p:nvPr>
        </p:nvSpPr>
        <p:spPr>
          <a:xfrm>
            <a:off x="7452544" y="3885865"/>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2" name="Shape 674"/>
          <p:cNvSpPr>
            <a:spLocks noGrp="1"/>
          </p:cNvSpPr>
          <p:nvPr>
            <p:ph type="pic" sz="quarter" idx="22" hasCustomPrompt="1"/>
          </p:nvPr>
        </p:nvSpPr>
        <p:spPr>
          <a:xfrm>
            <a:off x="4192520" y="592585"/>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3" name="Shape 674"/>
          <p:cNvSpPr>
            <a:spLocks noGrp="1"/>
          </p:cNvSpPr>
          <p:nvPr>
            <p:ph type="pic" sz="quarter" idx="23" hasCustomPrompt="1"/>
          </p:nvPr>
        </p:nvSpPr>
        <p:spPr>
          <a:xfrm>
            <a:off x="7476257" y="598658"/>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14" name="Shape 674"/>
          <p:cNvSpPr>
            <a:spLocks noGrp="1"/>
          </p:cNvSpPr>
          <p:nvPr>
            <p:ph type="pic" sz="quarter" idx="24" hasCustomPrompt="1"/>
          </p:nvPr>
        </p:nvSpPr>
        <p:spPr>
          <a:xfrm>
            <a:off x="9098158" y="2242312"/>
            <a:ext cx="2230852" cy="2236564"/>
          </a:xfrm>
          <a:prstGeom prst="octagon">
            <a:avLst/>
          </a:prstGeom>
          <a:pattFill prst="pct5">
            <a:fgClr>
              <a:schemeClr val="accent1"/>
            </a:fgClr>
            <a:bgClr>
              <a:schemeClr val="tx2"/>
            </a:bgClr>
          </a:pattFill>
          <a:effectLst>
            <a:softEdge rad="0"/>
          </a:effectLst>
        </p:spPr>
        <p:txBody>
          <a:bodyPr wrap="square"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1039331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lide-065">
    <p:spTree>
      <p:nvGrpSpPr>
        <p:cNvPr id="1" name=""/>
        <p:cNvGrpSpPr/>
        <p:nvPr/>
      </p:nvGrpSpPr>
      <p:grpSpPr>
        <a:xfrm>
          <a:off x="0" y="0"/>
          <a:ext cx="0" cy="0"/>
          <a:chOff x="0" y="0"/>
          <a:chExt cx="0" cy="0"/>
        </a:xfrm>
      </p:grpSpPr>
      <p:sp>
        <p:nvSpPr>
          <p:cNvPr id="709" name="Shape 709"/>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710" name="Shape 710"/>
          <p:cNvSpPr>
            <a:spLocks noGrp="1"/>
          </p:cNvSpPr>
          <p:nvPr>
            <p:ph type="pic" sz="half" idx="13" hasCustomPrompt="1"/>
          </p:nvPr>
        </p:nvSpPr>
        <p:spPr>
          <a:xfrm>
            <a:off x="1017538" y="1101824"/>
            <a:ext cx="4572596" cy="4736753"/>
          </a:xfrm>
          <a:prstGeom prst="rect">
            <a:avLst/>
          </a:prstGeom>
          <a:pattFill prst="pct5">
            <a:fgClr>
              <a:schemeClr val="accent1"/>
            </a:fgClr>
            <a:bgClr>
              <a:schemeClr val="tx2"/>
            </a:bgClr>
          </a:pattFill>
        </p:spPr>
        <p:txBody>
          <a:bodyPr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711" name="Shape 7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9451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slide-080">
    <p:spTree>
      <p:nvGrpSpPr>
        <p:cNvPr id="1" name=""/>
        <p:cNvGrpSpPr/>
        <p:nvPr/>
      </p:nvGrpSpPr>
      <p:grpSpPr>
        <a:xfrm>
          <a:off x="0" y="0"/>
          <a:ext cx="0" cy="0"/>
          <a:chOff x="0" y="0"/>
          <a:chExt cx="0" cy="0"/>
        </a:xfrm>
      </p:grpSpPr>
      <p:sp>
        <p:nvSpPr>
          <p:cNvPr id="851" name="Shape 851"/>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853" name="Shape 853"/>
          <p:cNvSpPr>
            <a:spLocks noGrp="1"/>
          </p:cNvSpPr>
          <p:nvPr>
            <p:ph type="sldNum" sz="quarter" idx="2"/>
          </p:nvPr>
        </p:nvSpPr>
        <p:spPr>
          <a:prstGeom prst="rect">
            <a:avLst/>
          </a:prstGeom>
        </p:spPr>
        <p:txBody>
          <a:bodyPr/>
          <a:lstStyle/>
          <a:p>
            <a:fld id="{86CB4B4D-7CA3-9044-876B-883B54F8677D}" type="slidenum">
              <a:t>‹#›</a:t>
            </a:fld>
            <a:endParaRPr/>
          </a:p>
        </p:txBody>
      </p:sp>
      <p:sp>
        <p:nvSpPr>
          <p:cNvPr id="5" name="Picture Placeholder 3"/>
          <p:cNvSpPr>
            <a:spLocks noGrp="1"/>
          </p:cNvSpPr>
          <p:nvPr>
            <p:ph type="pic" sz="quarter" idx="17" hasCustomPrompt="1"/>
          </p:nvPr>
        </p:nvSpPr>
        <p:spPr>
          <a:xfrm>
            <a:off x="-1591557" y="1012081"/>
            <a:ext cx="7174309" cy="717430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5">
            <a:fgClr>
              <a:schemeClr val="accent1">
                <a:lumMod val="60000"/>
                <a:lumOff val="40000"/>
              </a:schemeClr>
            </a:fgClr>
            <a:bgClr>
              <a:schemeClr val="tx2"/>
            </a:bgClr>
          </a:pattFill>
        </p:spPr>
        <p:txBody>
          <a:bodyPr wrap="square" anchor="ctr">
            <a:noAutofit/>
          </a:bodyPr>
          <a:lstStyle>
            <a:lvl1pPr algn="ctr">
              <a:defRPr sz="800" b="0" i="0">
                <a:latin typeface="Titillium" charset="0"/>
                <a:ea typeface="Titillium" charset="0"/>
                <a:cs typeface="Titillium" charset="0"/>
              </a:defRPr>
            </a:lvl1pPr>
          </a:lstStyle>
          <a:p>
            <a:r>
              <a:rPr lang="de-DE" dirty="0"/>
              <a:t>Drop Image </a:t>
            </a:r>
            <a:r>
              <a:rPr lang="de-DE" dirty="0" err="1"/>
              <a:t>here</a:t>
            </a:r>
            <a:endParaRPr lang="de-DE" dirty="0"/>
          </a:p>
        </p:txBody>
      </p:sp>
    </p:spTree>
    <p:extLst>
      <p:ext uri="{BB962C8B-B14F-4D97-AF65-F5344CB8AC3E}">
        <p14:creationId xmlns:p14="http://schemas.microsoft.com/office/powerpoint/2010/main" val="2949086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slide-081">
    <p:spTree>
      <p:nvGrpSpPr>
        <p:cNvPr id="1" name=""/>
        <p:cNvGrpSpPr/>
        <p:nvPr/>
      </p:nvGrpSpPr>
      <p:grpSpPr>
        <a:xfrm>
          <a:off x="0" y="0"/>
          <a:ext cx="0" cy="0"/>
          <a:chOff x="0" y="0"/>
          <a:chExt cx="0" cy="0"/>
        </a:xfrm>
      </p:grpSpPr>
      <p:sp>
        <p:nvSpPr>
          <p:cNvPr id="860" name="Shape 860"/>
          <p:cNvSpPr/>
          <p:nvPr/>
        </p:nvSpPr>
        <p:spPr>
          <a:xfrm>
            <a:off x="10924480" y="6159500"/>
            <a:ext cx="325410" cy="266740"/>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spAutoFit/>
          </a:bodyPr>
          <a:lstStyle/>
          <a:p>
            <a:pPr>
              <a:spcBef>
                <a:spcPts val="2250"/>
              </a:spcBef>
              <a:defRPr sz="2800">
                <a:solidFill>
                  <a:srgbClr val="797979"/>
                </a:solidFill>
              </a:defRPr>
            </a:pPr>
            <a:fld id="{86CB4B4D-7CA3-9044-876B-883B54F8677D}" type="slidenum">
              <a:rPr sz="1400"/>
              <a:pPr>
                <a:spcBef>
                  <a:spcPts val="2250"/>
                </a:spcBef>
                <a:defRPr sz="2800">
                  <a:solidFill>
                    <a:srgbClr val="797979"/>
                  </a:solidFill>
                </a:defRPr>
              </a:pPr>
              <a:t>‹#›</a:t>
            </a:fld>
            <a:r>
              <a:rPr sz="1400"/>
              <a:t>￼</a:t>
            </a:r>
          </a:p>
        </p:txBody>
      </p:sp>
      <p:sp>
        <p:nvSpPr>
          <p:cNvPr id="861" name="Shape 861"/>
          <p:cNvSpPr/>
          <p:nvPr/>
        </p:nvSpPr>
        <p:spPr>
          <a:xfrm>
            <a:off x="0" y="0"/>
            <a:ext cx="6096000" cy="6858000"/>
          </a:xfrm>
          <a:prstGeom prst="rect">
            <a:avLst/>
          </a:prstGeom>
          <a:solidFill>
            <a:srgbClr val="212121"/>
          </a:solidFill>
          <a:ln w="12700">
            <a:miter lim="400000"/>
          </a:ln>
        </p:spPr>
        <p:txBody>
          <a:bodyPr lIns="25400" tIns="25400" rIns="25400" bIns="25400" anchor="ctr"/>
          <a:lstStyle/>
          <a:p>
            <a:pPr algn="ctr">
              <a:lnSpc>
                <a:spcPct val="100000"/>
              </a:lnSpc>
              <a:defRPr sz="3200">
                <a:solidFill>
                  <a:srgbClr val="FFFFFF"/>
                </a:solidFill>
              </a:defRPr>
            </a:pPr>
            <a:endParaRPr sz="1600"/>
          </a:p>
        </p:txBody>
      </p:sp>
      <p:sp>
        <p:nvSpPr>
          <p:cNvPr id="862" name="Shape 862"/>
          <p:cNvSpPr>
            <a:spLocks noGrp="1"/>
          </p:cNvSpPr>
          <p:nvPr>
            <p:ph type="pic" idx="13" hasCustomPrompt="1"/>
          </p:nvPr>
        </p:nvSpPr>
        <p:spPr>
          <a:xfrm>
            <a:off x="6096000" y="-4341"/>
            <a:ext cx="6097489" cy="6866633"/>
          </a:xfrm>
          <a:prstGeom prst="rect">
            <a:avLst/>
          </a:prstGeom>
          <a:pattFill prst="pct5">
            <a:fgClr>
              <a:schemeClr val="accent1"/>
            </a:fgClr>
            <a:bgClr>
              <a:schemeClr val="tx2"/>
            </a:bgClr>
          </a:pattFill>
        </p:spPr>
        <p:txBody>
          <a:bodyPr lIns="91439" tIns="45719" rIns="91439" bIns="45719" anchor="t">
            <a:noAutofit/>
          </a:bodyPr>
          <a:lstStyle>
            <a:lvl1pPr marL="183173" marR="0" indent="-183173" algn="l" defTabSz="412750" eaLnBrk="1" fontAlgn="auto" latinLnBrk="0" hangingPunct="1">
              <a:lnSpc>
                <a:spcPct val="120000"/>
              </a:lnSpc>
              <a:spcBef>
                <a:spcPts val="2600"/>
              </a:spcBef>
              <a:spcAft>
                <a:spcPts val="0"/>
              </a:spcAft>
              <a:buClrTx/>
              <a:buSzPct val="75000"/>
              <a:buFontTx/>
              <a:buChar char="•"/>
              <a:tabLst/>
              <a:defRPr/>
            </a:lvl1pPr>
          </a:lstStyle>
          <a:p>
            <a:r>
              <a:rPr lang="de-DE" dirty="0"/>
              <a:t>Drop Image </a:t>
            </a:r>
            <a:r>
              <a:rPr lang="de-DE" dirty="0" err="1"/>
              <a:t>here</a:t>
            </a:r>
            <a:endParaRPr lang="de-DE" dirty="0"/>
          </a:p>
        </p:txBody>
      </p:sp>
      <p:sp>
        <p:nvSpPr>
          <p:cNvPr id="863" name="Shape 8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67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191537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185591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E38970-8790-42ED-BDAA-B4F075DE2BCF}" type="slidenum">
              <a:rPr lang="zh-CN" altLang="en-US" smtClean="0"/>
              <a:t>‹#›</a:t>
            </a:fld>
            <a:endParaRPr lang="zh-CN" altLang="en-US"/>
          </a:p>
        </p:txBody>
      </p:sp>
      <p:sp>
        <p:nvSpPr>
          <p:cNvPr id="11" name="矩形 10"/>
          <p:cNvSpPr/>
          <p:nvPr userDrawn="1"/>
        </p:nvSpPr>
        <p:spPr>
          <a:xfrm>
            <a:off x="8325228" y="4569668"/>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312580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567982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294688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11384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57F24E0-930B-4A04-9F56-81E5D8061857}" type="datetimeFigureOut">
              <a:rPr lang="zh-CN" altLang="en-US" smtClean="0"/>
              <a:t>2025-04-11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237271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F24E0-930B-4A04-9F56-81E5D8061857}" type="datetimeFigureOut">
              <a:rPr lang="zh-CN" altLang="en-US" smtClean="0"/>
              <a:t>2025-04-11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38970-8790-42ED-BDAA-B4F075DE2BCF}" type="slidenum">
              <a:rPr lang="zh-CN" altLang="en-US" smtClean="0"/>
              <a:t>‹#›</a:t>
            </a:fld>
            <a:endParaRPr lang="zh-CN" altLang="en-US"/>
          </a:p>
        </p:txBody>
      </p:sp>
    </p:spTree>
    <p:extLst>
      <p:ext uri="{BB962C8B-B14F-4D97-AF65-F5344CB8AC3E}">
        <p14:creationId xmlns:p14="http://schemas.microsoft.com/office/powerpoint/2010/main" val="3180542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9" r:id="rId16"/>
    <p:sldLayoutId id="2147483670" r:id="rId17"/>
    <p:sldLayoutId id="2147483683" r:id="rId18"/>
    <p:sldLayoutId id="2147483707" r:id="rId19"/>
    <p:sldLayoutId id="2147483722" r:id="rId20"/>
    <p:sldLayoutId id="2147483723" r:id="rId21"/>
    <p:sldLayoutId id="2147483724" r:id="rId22"/>
    <p:sldLayoutId id="2147483725" r:id="rId23"/>
    <p:sldLayoutId id="2147483739" r:id="rId24"/>
    <p:sldLayoutId id="2147483740"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C35C1E9-63C9-4B29-B30B-49778D513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96850"/>
            <a:ext cx="12746037" cy="720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3">
            <a:extLst>
              <a:ext uri="{FF2B5EF4-FFF2-40B4-BE49-F238E27FC236}">
                <a16:creationId xmlns:a16="http://schemas.microsoft.com/office/drawing/2014/main" id="{8CBD028A-8FFD-4776-AD64-E5BDD70A0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4024313"/>
            <a:ext cx="60960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4">
            <a:extLst>
              <a:ext uri="{FF2B5EF4-FFF2-40B4-BE49-F238E27FC236}">
                <a16:creationId xmlns:a16="http://schemas.microsoft.com/office/drawing/2014/main" id="{3706CB1E-65A9-4D45-87CC-44E0A72AC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83188"/>
            <a:ext cx="4767263"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1">
            <a:extLst>
              <a:ext uri="{FF2B5EF4-FFF2-40B4-BE49-F238E27FC236}">
                <a16:creationId xmlns:a16="http://schemas.microsoft.com/office/drawing/2014/main" id="{B0E3AE49-1807-49C6-8B52-9F4728F6B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4705350"/>
            <a:ext cx="1293812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文本框 2">
            <a:extLst>
              <a:ext uri="{FF2B5EF4-FFF2-40B4-BE49-F238E27FC236}">
                <a16:creationId xmlns:a16="http://schemas.microsoft.com/office/drawing/2014/main" id="{8E8D4E83-C284-4A39-9182-D41CD00FFDB4}"/>
              </a:ext>
            </a:extLst>
          </p:cNvPr>
          <p:cNvSpPr txBox="1">
            <a:spLocks noChangeArrowheads="1"/>
          </p:cNvSpPr>
          <p:nvPr/>
        </p:nvSpPr>
        <p:spPr bwMode="auto">
          <a:xfrm>
            <a:off x="323850" y="2447925"/>
            <a:ext cx="118935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altLang="en-US" sz="4000" b="1" dirty="0">
                <a:solidFill>
                  <a:srgbClr val="000066"/>
                </a:solidFill>
                <a:latin typeface="微软雅黑" panose="020B0503020204020204" pitchFamily="34" charset="-122"/>
                <a:ea typeface="微软雅黑" panose="020B0503020204020204" pitchFamily="34" charset="-122"/>
              </a:rPr>
              <a:t>理学院研究生党支部与计算机爱好者协会团支部</a:t>
            </a:r>
          </a:p>
          <a:p>
            <a:pPr algn="ctr">
              <a:lnSpc>
                <a:spcPct val="150000"/>
              </a:lnSpc>
            </a:pPr>
            <a:r>
              <a:rPr lang="zh-CN" altLang="en-US" sz="4000" b="1" dirty="0">
                <a:solidFill>
                  <a:srgbClr val="000066"/>
                </a:solidFill>
                <a:latin typeface="微软雅黑" panose="020B0503020204020204" pitchFamily="34" charset="-122"/>
                <a:ea typeface="微软雅黑" panose="020B0503020204020204" pitchFamily="34" charset="-122"/>
              </a:rPr>
              <a:t>“融合发展 提质增效”报告会</a:t>
            </a:r>
          </a:p>
        </p:txBody>
      </p:sp>
      <p:pic>
        <p:nvPicPr>
          <p:cNvPr id="5127" name="图片 1">
            <a:extLst>
              <a:ext uri="{FF2B5EF4-FFF2-40B4-BE49-F238E27FC236}">
                <a16:creationId xmlns:a16="http://schemas.microsoft.com/office/drawing/2014/main" id="{F59C0926-53D2-4F0D-9B95-5EA8AFDE5E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513" y="333375"/>
            <a:ext cx="1703387"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图片 1">
            <a:extLst>
              <a:ext uri="{FF2B5EF4-FFF2-40B4-BE49-F238E27FC236}">
                <a16:creationId xmlns:a16="http://schemas.microsoft.com/office/drawing/2014/main" id="{3B5971C2-B888-4012-AF8D-D78D4AAEEA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67438" y="346075"/>
            <a:ext cx="1668462"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8454F7-C684-4C6B-A1C7-D18EDD2BDA95}"/>
              </a:ext>
            </a:extLst>
          </p:cNvPr>
          <p:cNvSpPr txBox="1"/>
          <p:nvPr/>
        </p:nvSpPr>
        <p:spPr>
          <a:xfrm>
            <a:off x="1095995" y="517843"/>
            <a:ext cx="1533710" cy="584775"/>
          </a:xfrm>
          <a:prstGeom prst="rect">
            <a:avLst/>
          </a:prstGeom>
          <a:solidFill>
            <a:srgbClr val="595959"/>
          </a:solidFill>
        </p:spPr>
        <p:txBody>
          <a:bodyPr wrap="square" rtlCol="0">
            <a:spAutoFit/>
          </a:bodyPr>
          <a:lstStyle/>
          <a:p>
            <a:pPr algn="r"/>
            <a:r>
              <a:rPr lang="zh-CN" altLang="en-US" sz="3200" b="1" spc="300" dirty="0">
                <a:solidFill>
                  <a:schemeClr val="bg1"/>
                </a:solidFill>
              </a:rPr>
              <a:t>论文手</a:t>
            </a:r>
          </a:p>
        </p:txBody>
      </p:sp>
      <p:sp>
        <p:nvSpPr>
          <p:cNvPr id="5" name="矩形 4">
            <a:extLst>
              <a:ext uri="{FF2B5EF4-FFF2-40B4-BE49-F238E27FC236}">
                <a16:creationId xmlns:a16="http://schemas.microsoft.com/office/drawing/2014/main" id="{67F346FA-7FC2-4DEB-9134-8BCDA9C4D734}"/>
              </a:ext>
            </a:extLst>
          </p:cNvPr>
          <p:cNvSpPr/>
          <p:nvPr/>
        </p:nvSpPr>
        <p:spPr>
          <a:xfrm>
            <a:off x="265047" y="1823908"/>
            <a:ext cx="4729316" cy="3593100"/>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ea typeface="微软雅黑"/>
                <a:cs typeface="+mn-ea"/>
                <a:sym typeface="+mn-lt"/>
              </a:rPr>
              <a:t>负责将整个建模过程和结果以学术论文的形式清晰、准确地表达出来。包括撰写论文的引言、问题分析、模型建立、模型求解、结果分析、模型评价和推广等各个部分。需要具有较强的图文排版能力，可以</a:t>
            </a:r>
            <a:r>
              <a:rPr lang="zh-CN" altLang="en-US" sz="2200" b="1" dirty="0">
                <a:latin typeface="Calibri Light"/>
                <a:ea typeface="微软雅黑"/>
                <a:cs typeface="+mn-ea"/>
                <a:sym typeface="+mn-lt"/>
              </a:rPr>
              <a:t>熟练</a:t>
            </a:r>
            <a:r>
              <a:rPr lang="zh-CN" altLang="en-US" sz="2200" dirty="0">
                <a:latin typeface="Calibri Light"/>
                <a:ea typeface="微软雅黑"/>
                <a:cs typeface="+mn-ea"/>
                <a:sym typeface="+mn-lt"/>
              </a:rPr>
              <a:t>进行排版与画图。</a:t>
            </a:r>
            <a:endParaRPr lang="en-US" altLang="zh-CN" sz="2200" dirty="0">
              <a:latin typeface="Calibri Light"/>
              <a:ea typeface="微软雅黑"/>
              <a:cs typeface="+mn-ea"/>
              <a:sym typeface="+mn-lt"/>
            </a:endParaRPr>
          </a:p>
        </p:txBody>
      </p:sp>
      <p:sp>
        <p:nvSpPr>
          <p:cNvPr id="8" name="矩形 7">
            <a:extLst>
              <a:ext uri="{FF2B5EF4-FFF2-40B4-BE49-F238E27FC236}">
                <a16:creationId xmlns:a16="http://schemas.microsoft.com/office/drawing/2014/main" id="{72DD1662-841B-46F6-810C-2879FEBE6ACC}"/>
              </a:ext>
            </a:extLst>
          </p:cNvPr>
          <p:cNvSpPr/>
          <p:nvPr/>
        </p:nvSpPr>
        <p:spPr>
          <a:xfrm>
            <a:off x="6728526" y="2037015"/>
            <a:ext cx="4729316" cy="2069606"/>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ea typeface="微软雅黑"/>
                <a:cs typeface="+mn-ea"/>
                <a:sym typeface="+mn-lt"/>
              </a:rPr>
              <a:t>需要有一定的数学基础，掌握一定的数学模型与编程能力，能够理解建模和编程的过程，能够用简洁明了的语言阐述复杂的数学模型和求解过程</a:t>
            </a:r>
            <a:endParaRPr lang="en-US" altLang="zh-CN" sz="2200" dirty="0">
              <a:latin typeface="Calibri Light"/>
              <a:ea typeface="微软雅黑"/>
              <a:cs typeface="+mn-ea"/>
              <a:sym typeface="+mn-lt"/>
            </a:endParaRPr>
          </a:p>
        </p:txBody>
      </p:sp>
    </p:spTree>
    <p:extLst>
      <p:ext uri="{BB962C8B-B14F-4D97-AF65-F5344CB8AC3E}">
        <p14:creationId xmlns:p14="http://schemas.microsoft.com/office/powerpoint/2010/main" val="14787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9D288B4-2352-4DD8-969B-BD9B327A3162}"/>
              </a:ext>
            </a:extLst>
          </p:cNvPr>
          <p:cNvSpPr/>
          <p:nvPr/>
        </p:nvSpPr>
        <p:spPr>
          <a:xfrm>
            <a:off x="107947" y="611125"/>
            <a:ext cx="5988053" cy="5624425"/>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ea typeface="微软雅黑"/>
                <a:cs typeface="+mn-ea"/>
                <a:sym typeface="+mn-lt"/>
              </a:rPr>
              <a:t>总而言之，三个队友并不是独立分开只会自己负责的部分就可以，而是需要其他部分也了解一个大概，也得会一些，在比赛建模过程中，大家每个人都是一块“砖头”，哪里需要我们我们就哪里搬，一般休息时间很少，另外队里需要有一位“胆大心细”的人，因为我们有些模型与算法需要现查资料现学，所以一定得有敢于尝试打破常规的人，其次建完模之后不是万事大吉了，还需要交一些材料，这时就需要心细的人，避免因为材料交错等原因毁了建模的心血。</a:t>
            </a:r>
            <a:endParaRPr lang="en-US" altLang="zh-CN" sz="2200" dirty="0">
              <a:latin typeface="Calibri Light"/>
              <a:ea typeface="微软雅黑"/>
              <a:cs typeface="+mn-ea"/>
              <a:sym typeface="+mn-lt"/>
            </a:endParaRPr>
          </a:p>
        </p:txBody>
      </p:sp>
      <p:pic>
        <p:nvPicPr>
          <p:cNvPr id="5" name="图片 4">
            <a:extLst>
              <a:ext uri="{FF2B5EF4-FFF2-40B4-BE49-F238E27FC236}">
                <a16:creationId xmlns:a16="http://schemas.microsoft.com/office/drawing/2014/main" id="{BAF0E87E-C93E-434A-B5B0-F0602EF834B3}"/>
              </a:ext>
            </a:extLst>
          </p:cNvPr>
          <p:cNvPicPr>
            <a:picLocks noChangeAspect="1"/>
          </p:cNvPicPr>
          <p:nvPr/>
        </p:nvPicPr>
        <p:blipFill rotWithShape="1">
          <a:blip r:embed="rId2"/>
          <a:srcRect l="12921" t="-1" b="1413"/>
          <a:stretch/>
        </p:blipFill>
        <p:spPr>
          <a:xfrm>
            <a:off x="7055318" y="1056789"/>
            <a:ext cx="4340994" cy="4375710"/>
          </a:xfrm>
          <a:prstGeom prst="rect">
            <a:avLst/>
          </a:prstGeom>
        </p:spPr>
      </p:pic>
    </p:spTree>
    <p:extLst>
      <p:ext uri="{BB962C8B-B14F-4D97-AF65-F5344CB8AC3E}">
        <p14:creationId xmlns:p14="http://schemas.microsoft.com/office/powerpoint/2010/main" val="149839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户外艺术系列&#10;&#10;已生成高可信度的说明">
            <a:extLst>
              <a:ext uri="{FF2B5EF4-FFF2-40B4-BE49-F238E27FC236}">
                <a16:creationId xmlns:a16="http://schemas.microsoft.com/office/drawing/2014/main" id="{89D524ED-F1C6-411C-BF82-1FE0C3CECF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034103">
            <a:off x="3262088" y="595088"/>
            <a:ext cx="5667825" cy="5667825"/>
          </a:xfrm>
          <a:prstGeom prst="rect">
            <a:avLst/>
          </a:prstGeom>
        </p:spPr>
      </p:pic>
      <p:sp>
        <p:nvSpPr>
          <p:cNvPr id="11" name="矩形: 圆角 10">
            <a:extLst>
              <a:ext uri="{FF2B5EF4-FFF2-40B4-BE49-F238E27FC236}">
                <a16:creationId xmlns:a16="http://schemas.microsoft.com/office/drawing/2014/main" id="{6BCFDEB3-66BB-40C4-8D11-4501056B03A6}"/>
              </a:ext>
            </a:extLst>
          </p:cNvPr>
          <p:cNvSpPr/>
          <p:nvPr/>
        </p:nvSpPr>
        <p:spPr>
          <a:xfrm>
            <a:off x="3048000" y="962025"/>
            <a:ext cx="6096000" cy="4933950"/>
          </a:xfrm>
          <a:prstGeom prst="roundRect">
            <a:avLst>
              <a:gd name="adj" fmla="val 4184"/>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78FF481-D5DD-4D63-B7A7-27E254D01BB4}"/>
              </a:ext>
            </a:extLst>
          </p:cNvPr>
          <p:cNvSpPr txBox="1"/>
          <p:nvPr/>
        </p:nvSpPr>
        <p:spPr>
          <a:xfrm>
            <a:off x="5429250" y="1524000"/>
            <a:ext cx="1333500" cy="1323439"/>
          </a:xfrm>
          <a:prstGeom prst="rect">
            <a:avLst/>
          </a:prstGeom>
          <a:noFill/>
        </p:spPr>
        <p:txBody>
          <a:bodyPr wrap="square" rtlCol="0">
            <a:spAutoFit/>
          </a:bodyPr>
          <a:lstStyle/>
          <a:p>
            <a:pPr algn="dist"/>
            <a:r>
              <a:rPr lang="en-US" altLang="zh-CN" sz="8000" dirty="0">
                <a:latin typeface="Calibri" panose="020F0502020204030204" pitchFamily="34" charset="0"/>
                <a:cs typeface="Calibri" panose="020F0502020204030204" pitchFamily="34" charset="0"/>
              </a:rPr>
              <a:t>02</a:t>
            </a:r>
            <a:endParaRPr lang="zh-CN" altLang="en-US" sz="80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A4B6A67-80A8-491C-9B75-F838BAA24AB8}"/>
              </a:ext>
            </a:extLst>
          </p:cNvPr>
          <p:cNvSpPr txBox="1"/>
          <p:nvPr/>
        </p:nvSpPr>
        <p:spPr>
          <a:xfrm>
            <a:off x="3733800" y="2847439"/>
            <a:ext cx="4724400" cy="769441"/>
          </a:xfrm>
          <a:prstGeom prst="rect">
            <a:avLst/>
          </a:prstGeom>
          <a:noFill/>
        </p:spPr>
        <p:txBody>
          <a:bodyPr wrap="square" rtlCol="0">
            <a:spAutoFit/>
          </a:bodyPr>
          <a:lstStyle/>
          <a:p>
            <a:pPr algn="dist"/>
            <a:r>
              <a:rPr lang="zh-CN" altLang="en-US" sz="4400" dirty="0"/>
              <a:t>选题：方向的抉择</a:t>
            </a:r>
          </a:p>
        </p:txBody>
      </p:sp>
      <p:cxnSp>
        <p:nvCxnSpPr>
          <p:cNvPr id="7" name="直接连接符 6">
            <a:extLst>
              <a:ext uri="{FF2B5EF4-FFF2-40B4-BE49-F238E27FC236}">
                <a16:creationId xmlns:a16="http://schemas.microsoft.com/office/drawing/2014/main" id="{4000AD3B-46B8-4302-97C7-6AB34A88DFA6}"/>
              </a:ext>
            </a:extLst>
          </p:cNvPr>
          <p:cNvCxnSpPr/>
          <p:nvPr/>
        </p:nvCxnSpPr>
        <p:spPr>
          <a:xfrm>
            <a:off x="5657850" y="3771900"/>
            <a:ext cx="8763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0A179309-4274-4AFB-96A6-CDF4D9704354}"/>
              </a:ext>
            </a:extLst>
          </p:cNvPr>
          <p:cNvGrpSpPr/>
          <p:nvPr/>
        </p:nvGrpSpPr>
        <p:grpSpPr>
          <a:xfrm rot="15532708">
            <a:off x="681462" y="1074710"/>
            <a:ext cx="694476" cy="565057"/>
            <a:chOff x="189132" y="3432549"/>
            <a:chExt cx="990433" cy="805861"/>
          </a:xfrm>
        </p:grpSpPr>
        <p:cxnSp>
          <p:nvCxnSpPr>
            <p:cNvPr id="13" name="直接连接符 12">
              <a:extLst>
                <a:ext uri="{FF2B5EF4-FFF2-40B4-BE49-F238E27FC236}">
                  <a16:creationId xmlns:a16="http://schemas.microsoft.com/office/drawing/2014/main" id="{3E1E71E1-150B-4EBB-ACA2-3809BDB92488}"/>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644F1BB-7050-437B-A0D9-2C5C16232620}"/>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58349CB-A746-42FE-B196-071D1F66F4A6}"/>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1EA2E525-99FB-4DC3-85D4-E58FF0F0D4CB}"/>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DA1CB48-5631-4E05-8CE8-88FAC410BB1B}"/>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92A36A2-19F3-40B6-80DB-E53E8B94E159}"/>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54F5DAC7-1D40-43F9-9CFA-72281B05A6C2}"/>
              </a:ext>
            </a:extLst>
          </p:cNvPr>
          <p:cNvGrpSpPr/>
          <p:nvPr/>
        </p:nvGrpSpPr>
        <p:grpSpPr>
          <a:xfrm rot="10245300">
            <a:off x="10476938" y="5647410"/>
            <a:ext cx="694476" cy="565057"/>
            <a:chOff x="189132" y="3432549"/>
            <a:chExt cx="990433" cy="805861"/>
          </a:xfrm>
        </p:grpSpPr>
        <p:cxnSp>
          <p:nvCxnSpPr>
            <p:cNvPr id="20" name="直接连接符 19">
              <a:extLst>
                <a:ext uri="{FF2B5EF4-FFF2-40B4-BE49-F238E27FC236}">
                  <a16:creationId xmlns:a16="http://schemas.microsoft.com/office/drawing/2014/main" id="{33C9463E-892C-4B04-92A8-B5F992BCAF1B}"/>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F8A5D8A-C7AA-4520-9F05-4E3EAB9A8BB5}"/>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997A725-A58B-4628-A8C3-E026E0A2203D}"/>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4229617-E9A0-435F-BCAF-7E25DFAF9586}"/>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93BFD55-5477-402D-8578-F79D81368B6D}"/>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5B85F38-CF17-4884-9D3E-DDDB8A7614DB}"/>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431F0BD9-69CB-4CCC-B8E7-0B7E6E6DEAEA}"/>
              </a:ext>
            </a:extLst>
          </p:cNvPr>
          <p:cNvGrpSpPr/>
          <p:nvPr/>
        </p:nvGrpSpPr>
        <p:grpSpPr>
          <a:xfrm rot="10245300">
            <a:off x="10169401" y="1627033"/>
            <a:ext cx="356950" cy="290431"/>
            <a:chOff x="189132" y="3432549"/>
            <a:chExt cx="990433" cy="805861"/>
          </a:xfrm>
        </p:grpSpPr>
        <p:cxnSp>
          <p:nvCxnSpPr>
            <p:cNvPr id="27" name="直接连接符 26">
              <a:extLst>
                <a:ext uri="{FF2B5EF4-FFF2-40B4-BE49-F238E27FC236}">
                  <a16:creationId xmlns:a16="http://schemas.microsoft.com/office/drawing/2014/main" id="{2936E32B-E9DC-4E8A-B75F-1EED6707F551}"/>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BD51EE2-2913-4585-A666-E12E7B7BCDD3}"/>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6C1BA9E-834D-4534-8020-5E0F4B8ED7C2}"/>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9FFC6E8B-50CB-438D-8A6D-D449E71BB9CA}"/>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4744B69-2504-4E39-B7BE-7ED83650C6CE}"/>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9A2361-C803-4CB7-93E4-70AD38516113}"/>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501073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DD6F64B-A7FB-4EA2-9AD0-013F65F227C8}"/>
              </a:ext>
            </a:extLst>
          </p:cNvPr>
          <p:cNvSpPr/>
          <p:nvPr/>
        </p:nvSpPr>
        <p:spPr>
          <a:xfrm>
            <a:off x="202597" y="1613504"/>
            <a:ext cx="3647508" cy="4608762"/>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cs typeface="+mn-ea"/>
                <a:sym typeface="+mn-lt"/>
              </a:rPr>
              <a:t>通常是物理</a:t>
            </a:r>
            <a:r>
              <a:rPr lang="en-US" altLang="zh-CN" sz="2200" dirty="0">
                <a:latin typeface="Calibri Light"/>
                <a:cs typeface="+mn-ea"/>
                <a:sym typeface="+mn-lt"/>
              </a:rPr>
              <a:t>/</a:t>
            </a:r>
            <a:r>
              <a:rPr lang="zh-CN" altLang="en-US" sz="2200" dirty="0">
                <a:latin typeface="Calibri Light"/>
                <a:cs typeface="+mn-ea"/>
                <a:sym typeface="+mn-lt"/>
              </a:rPr>
              <a:t>工程类问题，专业性强。通常是复杂的动力学和优化问题，涉及物理定理、微分方程和优化模型等，对计算能力、模拟仿真能力以及数理思维和空间想象能力要求高，重视模型结果的精确性和可靠性，一般答案是在固定区间中的。</a:t>
            </a:r>
            <a:endParaRPr lang="en-US" altLang="zh-CN" sz="2200" dirty="0">
              <a:latin typeface="Calibri Light"/>
              <a:ea typeface="微软雅黑"/>
              <a:cs typeface="+mn-ea"/>
              <a:sym typeface="+mn-lt"/>
            </a:endParaRPr>
          </a:p>
        </p:txBody>
      </p:sp>
      <p:sp>
        <p:nvSpPr>
          <p:cNvPr id="5" name="文本框 4">
            <a:extLst>
              <a:ext uri="{FF2B5EF4-FFF2-40B4-BE49-F238E27FC236}">
                <a16:creationId xmlns:a16="http://schemas.microsoft.com/office/drawing/2014/main" id="{99683C3F-BE92-47E1-AC4D-46B6627A336F}"/>
              </a:ext>
            </a:extLst>
          </p:cNvPr>
          <p:cNvSpPr txBox="1"/>
          <p:nvPr/>
        </p:nvSpPr>
        <p:spPr>
          <a:xfrm>
            <a:off x="1281680" y="519459"/>
            <a:ext cx="1533710" cy="584775"/>
          </a:xfrm>
          <a:prstGeom prst="rect">
            <a:avLst/>
          </a:prstGeom>
          <a:solidFill>
            <a:srgbClr val="595959"/>
          </a:solidFill>
        </p:spPr>
        <p:txBody>
          <a:bodyPr wrap="square" rtlCol="0">
            <a:spAutoFit/>
          </a:bodyPr>
          <a:lstStyle/>
          <a:p>
            <a:pPr algn="ctr"/>
            <a:r>
              <a:rPr lang="en-US" altLang="zh-CN" sz="3200" b="1" spc="300" dirty="0">
                <a:solidFill>
                  <a:schemeClr val="bg1"/>
                </a:solidFill>
              </a:rPr>
              <a:t>A</a:t>
            </a:r>
            <a:r>
              <a:rPr lang="zh-CN" altLang="en-US" sz="3200" b="1" spc="300" dirty="0">
                <a:solidFill>
                  <a:schemeClr val="bg1"/>
                </a:solidFill>
              </a:rPr>
              <a:t>题</a:t>
            </a:r>
          </a:p>
        </p:txBody>
      </p:sp>
      <p:sp>
        <p:nvSpPr>
          <p:cNvPr id="6" name="文本框 5">
            <a:extLst>
              <a:ext uri="{FF2B5EF4-FFF2-40B4-BE49-F238E27FC236}">
                <a16:creationId xmlns:a16="http://schemas.microsoft.com/office/drawing/2014/main" id="{32DF8406-C331-4C4B-86C7-A4DDE226207D}"/>
              </a:ext>
            </a:extLst>
          </p:cNvPr>
          <p:cNvSpPr txBox="1"/>
          <p:nvPr/>
        </p:nvSpPr>
        <p:spPr>
          <a:xfrm>
            <a:off x="5420161" y="480131"/>
            <a:ext cx="1533710" cy="584775"/>
          </a:xfrm>
          <a:prstGeom prst="rect">
            <a:avLst/>
          </a:prstGeom>
          <a:solidFill>
            <a:srgbClr val="595959"/>
          </a:solidFill>
        </p:spPr>
        <p:txBody>
          <a:bodyPr wrap="square" rtlCol="0">
            <a:spAutoFit/>
          </a:bodyPr>
          <a:lstStyle/>
          <a:p>
            <a:pPr algn="ctr"/>
            <a:r>
              <a:rPr lang="en-US" altLang="zh-CN" sz="3200" b="1" spc="300" dirty="0">
                <a:solidFill>
                  <a:schemeClr val="bg1"/>
                </a:solidFill>
              </a:rPr>
              <a:t>B</a:t>
            </a:r>
            <a:r>
              <a:rPr lang="zh-CN" altLang="en-US" sz="3200" b="1" spc="300" dirty="0">
                <a:solidFill>
                  <a:schemeClr val="bg1"/>
                </a:solidFill>
              </a:rPr>
              <a:t>题</a:t>
            </a:r>
          </a:p>
        </p:txBody>
      </p:sp>
      <p:sp>
        <p:nvSpPr>
          <p:cNvPr id="7" name="矩形 6">
            <a:extLst>
              <a:ext uri="{FF2B5EF4-FFF2-40B4-BE49-F238E27FC236}">
                <a16:creationId xmlns:a16="http://schemas.microsoft.com/office/drawing/2014/main" id="{44FDF171-03EA-40EC-BB87-32A26BD168CC}"/>
              </a:ext>
            </a:extLst>
          </p:cNvPr>
          <p:cNvSpPr/>
          <p:nvPr/>
        </p:nvSpPr>
        <p:spPr>
          <a:xfrm>
            <a:off x="4067046" y="1613504"/>
            <a:ext cx="3864447" cy="4608762"/>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cs typeface="+mn-ea"/>
                <a:sym typeface="+mn-lt"/>
              </a:rPr>
              <a:t>题型不定，较为开放，涉及领域广泛。</a:t>
            </a:r>
            <a:r>
              <a:rPr lang="en-US" altLang="zh-CN" sz="2200" dirty="0">
                <a:latin typeface="+mj-ea"/>
                <a:ea typeface="+mj-ea"/>
                <a:cs typeface="+mn-ea"/>
                <a:sym typeface="+mn-lt"/>
              </a:rPr>
              <a:t>2024</a:t>
            </a:r>
            <a:r>
              <a:rPr lang="zh-CN" altLang="en-US" sz="2200" dirty="0">
                <a:latin typeface="+mj-ea"/>
                <a:ea typeface="+mj-ea"/>
                <a:cs typeface="+mn-ea"/>
                <a:sym typeface="+mn-lt"/>
              </a:rPr>
              <a:t>年“生产过程中的决策问题”、</a:t>
            </a:r>
            <a:r>
              <a:rPr lang="en-US" altLang="zh-CN" sz="2200" dirty="0">
                <a:latin typeface="+mj-ea"/>
                <a:ea typeface="+mj-ea"/>
                <a:cs typeface="+mn-ea"/>
                <a:sym typeface="+mn-lt"/>
              </a:rPr>
              <a:t>2023</a:t>
            </a:r>
            <a:r>
              <a:rPr lang="zh-CN" altLang="en-US" sz="2200" dirty="0">
                <a:latin typeface="+mj-ea"/>
                <a:ea typeface="+mj-ea"/>
                <a:cs typeface="+mn-ea"/>
                <a:sym typeface="+mn-lt"/>
              </a:rPr>
              <a:t>年“多波束测线问题”、</a:t>
            </a:r>
            <a:r>
              <a:rPr lang="en-US" altLang="zh-CN" sz="2200" dirty="0">
                <a:latin typeface="+mj-ea"/>
                <a:ea typeface="+mj-ea"/>
                <a:cs typeface="+mn-ea"/>
                <a:sym typeface="+mn-lt"/>
              </a:rPr>
              <a:t>2022</a:t>
            </a:r>
            <a:r>
              <a:rPr lang="zh-CN" altLang="en-US" sz="2200" dirty="0">
                <a:latin typeface="+mj-ea"/>
                <a:ea typeface="+mj-ea"/>
                <a:cs typeface="+mn-ea"/>
                <a:sym typeface="+mn-lt"/>
              </a:rPr>
              <a:t>年“无人机遂行编队飞行</a:t>
            </a:r>
            <a:r>
              <a:rPr lang="zh-CN" altLang="en-US" sz="2200" dirty="0">
                <a:latin typeface="Calibri Light"/>
                <a:cs typeface="+mn-ea"/>
                <a:sym typeface="+mn-lt"/>
              </a:rPr>
              <a:t>中的纯方位无源定位”等，题型大多偏向于数学解析几何的运用，要求参赛学生有扎实的数学功底、分析解决问题的能力</a:t>
            </a:r>
            <a:endParaRPr lang="en-US" altLang="zh-CN" sz="2200" dirty="0">
              <a:latin typeface="Calibri Light"/>
              <a:ea typeface="微软雅黑"/>
              <a:cs typeface="+mn-ea"/>
              <a:sym typeface="+mn-lt"/>
            </a:endParaRPr>
          </a:p>
        </p:txBody>
      </p:sp>
      <p:sp>
        <p:nvSpPr>
          <p:cNvPr id="8" name="文本框 7">
            <a:extLst>
              <a:ext uri="{FF2B5EF4-FFF2-40B4-BE49-F238E27FC236}">
                <a16:creationId xmlns:a16="http://schemas.microsoft.com/office/drawing/2014/main" id="{64ABC012-6F05-4729-BAA4-7FAEF4F8441C}"/>
              </a:ext>
            </a:extLst>
          </p:cNvPr>
          <p:cNvSpPr txBox="1"/>
          <p:nvPr/>
        </p:nvSpPr>
        <p:spPr>
          <a:xfrm>
            <a:off x="9376610" y="558787"/>
            <a:ext cx="1533710" cy="584775"/>
          </a:xfrm>
          <a:prstGeom prst="rect">
            <a:avLst/>
          </a:prstGeom>
          <a:solidFill>
            <a:srgbClr val="595959"/>
          </a:solidFill>
        </p:spPr>
        <p:txBody>
          <a:bodyPr wrap="square" rtlCol="0">
            <a:spAutoFit/>
          </a:bodyPr>
          <a:lstStyle/>
          <a:p>
            <a:pPr algn="ctr"/>
            <a:r>
              <a:rPr lang="en-US" altLang="zh-CN" sz="3200" b="1" spc="300" dirty="0">
                <a:solidFill>
                  <a:schemeClr val="bg1"/>
                </a:solidFill>
              </a:rPr>
              <a:t>C</a:t>
            </a:r>
            <a:r>
              <a:rPr lang="zh-CN" altLang="en-US" sz="3200" b="1" spc="300" dirty="0">
                <a:solidFill>
                  <a:schemeClr val="bg1"/>
                </a:solidFill>
              </a:rPr>
              <a:t>题</a:t>
            </a:r>
          </a:p>
        </p:txBody>
      </p:sp>
      <p:sp>
        <p:nvSpPr>
          <p:cNvPr id="9" name="矩形 8">
            <a:extLst>
              <a:ext uri="{FF2B5EF4-FFF2-40B4-BE49-F238E27FC236}">
                <a16:creationId xmlns:a16="http://schemas.microsoft.com/office/drawing/2014/main" id="{37C56F6F-08F2-408B-9287-B3A696BBCBFA}"/>
              </a:ext>
            </a:extLst>
          </p:cNvPr>
          <p:cNvSpPr/>
          <p:nvPr/>
        </p:nvSpPr>
        <p:spPr>
          <a:xfrm>
            <a:off x="8148434" y="1653847"/>
            <a:ext cx="3864448" cy="4100931"/>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mj-ea"/>
                <a:ea typeface="+mj-ea"/>
                <a:cs typeface="+mn-ea"/>
                <a:sym typeface="+mn-lt"/>
              </a:rPr>
              <a:t>偏向统计、经济、数据分析类，赛题开放易读懂。一般运用传统的数学模型，难点一般是最优化问题和数据处理这部分，有数据容量大，分类多的特点，对研究方法的严谨性和论文写作的规范性要求较高，结果合理即可</a:t>
            </a:r>
            <a:r>
              <a:rPr lang="zh-CN" altLang="en-US" sz="2200" dirty="0">
                <a:latin typeface="Calibri Light"/>
                <a:cs typeface="+mn-ea"/>
                <a:sym typeface="+mn-lt"/>
              </a:rPr>
              <a:t>。</a:t>
            </a:r>
            <a:endParaRPr lang="en-US" altLang="zh-CN" sz="2200" dirty="0">
              <a:latin typeface="Calibri Light"/>
              <a:ea typeface="微软雅黑"/>
              <a:cs typeface="+mn-ea"/>
              <a:sym typeface="+mn-lt"/>
            </a:endParaRPr>
          </a:p>
        </p:txBody>
      </p:sp>
    </p:spTree>
    <p:extLst>
      <p:ext uri="{BB962C8B-B14F-4D97-AF65-F5344CB8AC3E}">
        <p14:creationId xmlns:p14="http://schemas.microsoft.com/office/powerpoint/2010/main" val="405333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9CA3BC-C0D8-4A4E-9AF4-0BB65FDEEED7}"/>
              </a:ext>
            </a:extLst>
          </p:cNvPr>
          <p:cNvSpPr/>
          <p:nvPr/>
        </p:nvSpPr>
        <p:spPr>
          <a:xfrm>
            <a:off x="527716" y="495904"/>
            <a:ext cx="4999324" cy="5618654"/>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mj-ea"/>
                <a:ea typeface="+mj-ea"/>
                <a:cs typeface="+mn-ea"/>
                <a:sym typeface="+mn-lt"/>
              </a:rPr>
              <a:t>个人建议若是想要有奖即可一般就选择</a:t>
            </a:r>
            <a:r>
              <a:rPr lang="en-US" altLang="zh-CN" sz="2200" dirty="0">
                <a:latin typeface="+mj-ea"/>
                <a:ea typeface="+mj-ea"/>
                <a:cs typeface="+mn-ea"/>
                <a:sym typeface="+mn-lt"/>
              </a:rPr>
              <a:t>C</a:t>
            </a:r>
            <a:r>
              <a:rPr lang="zh-CN" altLang="en-US" sz="2200" dirty="0">
                <a:latin typeface="+mj-ea"/>
                <a:ea typeface="+mj-ea"/>
                <a:cs typeface="+mn-ea"/>
                <a:sym typeface="+mn-lt"/>
              </a:rPr>
              <a:t>题，</a:t>
            </a:r>
            <a:r>
              <a:rPr lang="en-US" altLang="zh-CN" sz="2200" dirty="0">
                <a:latin typeface="+mj-ea"/>
                <a:ea typeface="+mj-ea"/>
                <a:cs typeface="+mn-ea"/>
                <a:sym typeface="+mn-lt"/>
              </a:rPr>
              <a:t>C</a:t>
            </a:r>
            <a:r>
              <a:rPr lang="zh-CN" altLang="en-US" sz="2200" dirty="0">
                <a:latin typeface="+mj-ea"/>
                <a:ea typeface="+mj-ea"/>
                <a:cs typeface="+mn-ea"/>
                <a:sym typeface="+mn-lt"/>
              </a:rPr>
              <a:t>题一般都是运用传统的数学模型，有固定的解题思路，做出来是不困难的，得到省奖是没问题的。若是想要冲击大奖最好是选择</a:t>
            </a:r>
            <a:r>
              <a:rPr lang="en-US" altLang="zh-CN" sz="2200" dirty="0">
                <a:latin typeface="+mj-ea"/>
                <a:ea typeface="+mj-ea"/>
                <a:cs typeface="+mn-ea"/>
                <a:sym typeface="+mn-lt"/>
              </a:rPr>
              <a:t>A</a:t>
            </a:r>
            <a:r>
              <a:rPr lang="zh-CN" altLang="en-US" sz="2200" dirty="0">
                <a:latin typeface="+mj-ea"/>
                <a:ea typeface="+mj-ea"/>
                <a:cs typeface="+mn-ea"/>
                <a:sym typeface="+mn-lt"/>
              </a:rPr>
              <a:t>题或</a:t>
            </a:r>
            <a:r>
              <a:rPr lang="en-US" altLang="zh-CN" sz="2200" dirty="0">
                <a:latin typeface="+mj-ea"/>
                <a:ea typeface="+mj-ea"/>
                <a:cs typeface="+mn-ea"/>
                <a:sym typeface="+mn-lt"/>
              </a:rPr>
              <a:t>B</a:t>
            </a:r>
            <a:r>
              <a:rPr lang="zh-CN" altLang="en-US" sz="2200" dirty="0">
                <a:latin typeface="+mj-ea"/>
                <a:ea typeface="+mj-ea"/>
                <a:cs typeface="+mn-ea"/>
                <a:sym typeface="+mn-lt"/>
              </a:rPr>
              <a:t>题，因为选择人数比较少，并且</a:t>
            </a:r>
            <a:r>
              <a:rPr lang="en-US" altLang="zh-CN" sz="2200" dirty="0">
                <a:latin typeface="+mj-ea"/>
                <a:ea typeface="+mj-ea"/>
                <a:cs typeface="+mn-ea"/>
                <a:sym typeface="+mn-lt"/>
              </a:rPr>
              <a:t>C</a:t>
            </a:r>
            <a:r>
              <a:rPr lang="zh-CN" altLang="en-US" sz="2200" dirty="0">
                <a:latin typeface="+mj-ea"/>
                <a:ea typeface="+mj-ea"/>
                <a:cs typeface="+mn-ea"/>
                <a:sym typeface="+mn-lt"/>
              </a:rPr>
              <a:t>题要是想获得大奖就得在模型创新上苦下功夫，并且对论文的排版与画图要求更加严格更高一些，而</a:t>
            </a:r>
            <a:r>
              <a:rPr lang="en-US" altLang="zh-CN" sz="2200" dirty="0">
                <a:latin typeface="+mj-ea"/>
                <a:ea typeface="+mj-ea"/>
                <a:cs typeface="+mn-ea"/>
                <a:sym typeface="+mn-lt"/>
              </a:rPr>
              <a:t>A</a:t>
            </a:r>
            <a:r>
              <a:rPr lang="zh-CN" altLang="en-US" sz="2200" dirty="0">
                <a:latin typeface="+mj-ea"/>
                <a:ea typeface="+mj-ea"/>
                <a:cs typeface="+mn-ea"/>
                <a:sym typeface="+mn-lt"/>
              </a:rPr>
              <a:t>、</a:t>
            </a:r>
            <a:r>
              <a:rPr lang="en-US" altLang="zh-CN" sz="2200" dirty="0">
                <a:latin typeface="+mj-ea"/>
                <a:ea typeface="+mj-ea"/>
                <a:cs typeface="+mn-ea"/>
                <a:sym typeface="+mn-lt"/>
              </a:rPr>
              <a:t>B</a:t>
            </a:r>
            <a:r>
              <a:rPr lang="zh-CN" altLang="en-US" sz="2200" dirty="0">
                <a:latin typeface="+mj-ea"/>
                <a:ea typeface="+mj-ea"/>
                <a:cs typeface="+mn-ea"/>
                <a:sym typeface="+mn-lt"/>
              </a:rPr>
              <a:t>题只要做出来语言术语话一些、排版好一些就可以冲击国奖，毕竟答案比较固定。</a:t>
            </a:r>
            <a:endParaRPr lang="en-US" altLang="zh-CN" sz="2200" dirty="0">
              <a:latin typeface="+mj-ea"/>
              <a:ea typeface="+mj-ea"/>
              <a:cs typeface="+mn-ea"/>
              <a:sym typeface="+mn-lt"/>
            </a:endParaRPr>
          </a:p>
        </p:txBody>
      </p:sp>
      <p:pic>
        <p:nvPicPr>
          <p:cNvPr id="4" name="图片 3">
            <a:extLst>
              <a:ext uri="{FF2B5EF4-FFF2-40B4-BE49-F238E27FC236}">
                <a16:creationId xmlns:a16="http://schemas.microsoft.com/office/drawing/2014/main" id="{31A15B5E-1557-4592-A1C6-B4F79CC00647}"/>
              </a:ext>
            </a:extLst>
          </p:cNvPr>
          <p:cNvPicPr>
            <a:picLocks noChangeAspect="1"/>
          </p:cNvPicPr>
          <p:nvPr/>
        </p:nvPicPr>
        <p:blipFill>
          <a:blip r:embed="rId2"/>
          <a:stretch>
            <a:fillRect/>
          </a:stretch>
        </p:blipFill>
        <p:spPr>
          <a:xfrm>
            <a:off x="6248400" y="2357921"/>
            <a:ext cx="5746565" cy="2346159"/>
          </a:xfrm>
          <a:prstGeom prst="rect">
            <a:avLst/>
          </a:prstGeom>
        </p:spPr>
      </p:pic>
      <p:pic>
        <p:nvPicPr>
          <p:cNvPr id="5" name="图片 4">
            <a:extLst>
              <a:ext uri="{FF2B5EF4-FFF2-40B4-BE49-F238E27FC236}">
                <a16:creationId xmlns:a16="http://schemas.microsoft.com/office/drawing/2014/main" id="{22955A7B-92A9-4E71-BF2F-5F041FF14B15}"/>
              </a:ext>
            </a:extLst>
          </p:cNvPr>
          <p:cNvPicPr>
            <a:picLocks noChangeAspect="1"/>
          </p:cNvPicPr>
          <p:nvPr/>
        </p:nvPicPr>
        <p:blipFill rotWithShape="1">
          <a:blip r:embed="rId3"/>
          <a:srcRect t="11426" r="38485" b="-4256"/>
          <a:stretch/>
        </p:blipFill>
        <p:spPr>
          <a:xfrm>
            <a:off x="6248399" y="878379"/>
            <a:ext cx="5741003" cy="972760"/>
          </a:xfrm>
          <a:prstGeom prst="rect">
            <a:avLst/>
          </a:prstGeom>
        </p:spPr>
      </p:pic>
    </p:spTree>
    <p:extLst>
      <p:ext uri="{BB962C8B-B14F-4D97-AF65-F5344CB8AC3E}">
        <p14:creationId xmlns:p14="http://schemas.microsoft.com/office/powerpoint/2010/main" val="425115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户外艺术系列&#10;&#10;已生成高可信度的说明">
            <a:extLst>
              <a:ext uri="{FF2B5EF4-FFF2-40B4-BE49-F238E27FC236}">
                <a16:creationId xmlns:a16="http://schemas.microsoft.com/office/drawing/2014/main" id="{89D524ED-F1C6-411C-BF82-1FE0C3CECF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034103">
            <a:off x="3262088" y="595088"/>
            <a:ext cx="5667825" cy="5667825"/>
          </a:xfrm>
          <a:prstGeom prst="rect">
            <a:avLst/>
          </a:prstGeom>
        </p:spPr>
      </p:pic>
      <p:sp>
        <p:nvSpPr>
          <p:cNvPr id="11" name="矩形: 圆角 10">
            <a:extLst>
              <a:ext uri="{FF2B5EF4-FFF2-40B4-BE49-F238E27FC236}">
                <a16:creationId xmlns:a16="http://schemas.microsoft.com/office/drawing/2014/main" id="{6BCFDEB3-66BB-40C4-8D11-4501056B03A6}"/>
              </a:ext>
            </a:extLst>
          </p:cNvPr>
          <p:cNvSpPr/>
          <p:nvPr/>
        </p:nvSpPr>
        <p:spPr>
          <a:xfrm>
            <a:off x="3048000" y="962025"/>
            <a:ext cx="6096000" cy="4933950"/>
          </a:xfrm>
          <a:prstGeom prst="roundRect">
            <a:avLst>
              <a:gd name="adj" fmla="val 4184"/>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F78FF481-D5DD-4D63-B7A7-27E254D01BB4}"/>
              </a:ext>
            </a:extLst>
          </p:cNvPr>
          <p:cNvSpPr txBox="1"/>
          <p:nvPr/>
        </p:nvSpPr>
        <p:spPr>
          <a:xfrm>
            <a:off x="5429250" y="1524000"/>
            <a:ext cx="1333500" cy="1323439"/>
          </a:xfrm>
          <a:prstGeom prst="rect">
            <a:avLst/>
          </a:prstGeom>
          <a:noFill/>
        </p:spPr>
        <p:txBody>
          <a:bodyPr wrap="square" rtlCol="0">
            <a:spAutoFit/>
          </a:bodyPr>
          <a:lstStyle/>
          <a:p>
            <a:pPr algn="dist"/>
            <a:r>
              <a:rPr lang="en-US" altLang="zh-CN" sz="8000" dirty="0">
                <a:latin typeface="Calibri" panose="020F0502020204030204" pitchFamily="34" charset="0"/>
                <a:cs typeface="Calibri" panose="020F0502020204030204" pitchFamily="34" charset="0"/>
              </a:rPr>
              <a:t>03</a:t>
            </a:r>
            <a:endParaRPr lang="zh-CN" altLang="en-US" sz="8000"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A4B6A67-80A8-491C-9B75-F838BAA24AB8}"/>
              </a:ext>
            </a:extLst>
          </p:cNvPr>
          <p:cNvSpPr txBox="1"/>
          <p:nvPr/>
        </p:nvSpPr>
        <p:spPr>
          <a:xfrm>
            <a:off x="3048000" y="3024693"/>
            <a:ext cx="6186948" cy="769441"/>
          </a:xfrm>
          <a:prstGeom prst="rect">
            <a:avLst/>
          </a:prstGeom>
          <a:noFill/>
        </p:spPr>
        <p:txBody>
          <a:bodyPr wrap="square" rtlCol="0">
            <a:spAutoFit/>
          </a:bodyPr>
          <a:lstStyle/>
          <a:p>
            <a:pPr algn="dist"/>
            <a:r>
              <a:rPr lang="zh-CN" altLang="en-US" sz="4400" dirty="0"/>
              <a:t>赛前准备及注意事项</a:t>
            </a:r>
          </a:p>
        </p:txBody>
      </p:sp>
      <p:cxnSp>
        <p:nvCxnSpPr>
          <p:cNvPr id="7" name="直接连接符 6">
            <a:extLst>
              <a:ext uri="{FF2B5EF4-FFF2-40B4-BE49-F238E27FC236}">
                <a16:creationId xmlns:a16="http://schemas.microsoft.com/office/drawing/2014/main" id="{4000AD3B-46B8-4302-97C7-6AB34A88DFA6}"/>
              </a:ext>
            </a:extLst>
          </p:cNvPr>
          <p:cNvCxnSpPr/>
          <p:nvPr/>
        </p:nvCxnSpPr>
        <p:spPr>
          <a:xfrm>
            <a:off x="5657850" y="3771900"/>
            <a:ext cx="8763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0A179309-4274-4AFB-96A6-CDF4D9704354}"/>
              </a:ext>
            </a:extLst>
          </p:cNvPr>
          <p:cNvGrpSpPr/>
          <p:nvPr/>
        </p:nvGrpSpPr>
        <p:grpSpPr>
          <a:xfrm rot="15532708">
            <a:off x="681462" y="1074710"/>
            <a:ext cx="694476" cy="565057"/>
            <a:chOff x="189132" y="3432549"/>
            <a:chExt cx="990433" cy="805861"/>
          </a:xfrm>
        </p:grpSpPr>
        <p:cxnSp>
          <p:nvCxnSpPr>
            <p:cNvPr id="13" name="直接连接符 12">
              <a:extLst>
                <a:ext uri="{FF2B5EF4-FFF2-40B4-BE49-F238E27FC236}">
                  <a16:creationId xmlns:a16="http://schemas.microsoft.com/office/drawing/2014/main" id="{3E1E71E1-150B-4EBB-ACA2-3809BDB92488}"/>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644F1BB-7050-437B-A0D9-2C5C16232620}"/>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58349CB-A746-42FE-B196-071D1F66F4A6}"/>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1EA2E525-99FB-4DC3-85D4-E58FF0F0D4CB}"/>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DA1CB48-5631-4E05-8CE8-88FAC410BB1B}"/>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92A36A2-19F3-40B6-80DB-E53E8B94E159}"/>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54F5DAC7-1D40-43F9-9CFA-72281B05A6C2}"/>
              </a:ext>
            </a:extLst>
          </p:cNvPr>
          <p:cNvGrpSpPr/>
          <p:nvPr/>
        </p:nvGrpSpPr>
        <p:grpSpPr>
          <a:xfrm rot="10245300">
            <a:off x="10476938" y="5647410"/>
            <a:ext cx="694476" cy="565057"/>
            <a:chOff x="189132" y="3432549"/>
            <a:chExt cx="990433" cy="805861"/>
          </a:xfrm>
        </p:grpSpPr>
        <p:cxnSp>
          <p:nvCxnSpPr>
            <p:cNvPr id="20" name="直接连接符 19">
              <a:extLst>
                <a:ext uri="{FF2B5EF4-FFF2-40B4-BE49-F238E27FC236}">
                  <a16:creationId xmlns:a16="http://schemas.microsoft.com/office/drawing/2014/main" id="{33C9463E-892C-4B04-92A8-B5F992BCAF1B}"/>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F8A5D8A-C7AA-4520-9F05-4E3EAB9A8BB5}"/>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997A725-A58B-4628-A8C3-E026E0A2203D}"/>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4229617-E9A0-435F-BCAF-7E25DFAF9586}"/>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93BFD55-5477-402D-8578-F79D81368B6D}"/>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5B85F38-CF17-4884-9D3E-DDDB8A7614DB}"/>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431F0BD9-69CB-4CCC-B8E7-0B7E6E6DEAEA}"/>
              </a:ext>
            </a:extLst>
          </p:cNvPr>
          <p:cNvGrpSpPr/>
          <p:nvPr/>
        </p:nvGrpSpPr>
        <p:grpSpPr>
          <a:xfrm rot="10245300">
            <a:off x="10169401" y="1627033"/>
            <a:ext cx="356950" cy="290431"/>
            <a:chOff x="189132" y="3432549"/>
            <a:chExt cx="990433" cy="805861"/>
          </a:xfrm>
        </p:grpSpPr>
        <p:cxnSp>
          <p:nvCxnSpPr>
            <p:cNvPr id="27" name="直接连接符 26">
              <a:extLst>
                <a:ext uri="{FF2B5EF4-FFF2-40B4-BE49-F238E27FC236}">
                  <a16:creationId xmlns:a16="http://schemas.microsoft.com/office/drawing/2014/main" id="{2936E32B-E9DC-4E8A-B75F-1EED6707F551}"/>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BD51EE2-2913-4585-A666-E12E7B7BCDD3}"/>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6C1BA9E-834D-4534-8020-5E0F4B8ED7C2}"/>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9FFC6E8B-50CB-438D-8A6D-D449E71BB9CA}"/>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4744B69-2504-4E39-B7BE-7ED83650C6CE}"/>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9A2361-C803-4CB7-93E4-70AD38516113}"/>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1433532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2BBCFD-35FF-4303-880D-8A42E7148956}"/>
              </a:ext>
            </a:extLst>
          </p:cNvPr>
          <p:cNvSpPr txBox="1"/>
          <p:nvPr/>
        </p:nvSpPr>
        <p:spPr>
          <a:xfrm>
            <a:off x="622919" y="362143"/>
            <a:ext cx="3083842" cy="584775"/>
          </a:xfrm>
          <a:prstGeom prst="rect">
            <a:avLst/>
          </a:prstGeom>
          <a:solidFill>
            <a:srgbClr val="595959"/>
          </a:solidFill>
        </p:spPr>
        <p:txBody>
          <a:bodyPr wrap="square" rtlCol="0">
            <a:spAutoFit/>
          </a:bodyPr>
          <a:lstStyle/>
          <a:p>
            <a:pPr algn="ctr"/>
            <a:r>
              <a:rPr lang="zh-CN" altLang="en-US" sz="3200" b="1" spc="300" dirty="0">
                <a:solidFill>
                  <a:schemeClr val="bg1"/>
                </a:solidFill>
              </a:rPr>
              <a:t>知识技能储备</a:t>
            </a:r>
          </a:p>
        </p:txBody>
      </p:sp>
      <p:sp>
        <p:nvSpPr>
          <p:cNvPr id="3" name="矩形 2">
            <a:extLst>
              <a:ext uri="{FF2B5EF4-FFF2-40B4-BE49-F238E27FC236}">
                <a16:creationId xmlns:a16="http://schemas.microsoft.com/office/drawing/2014/main" id="{A585BABB-53E0-4F52-B498-98442A5B39B8}"/>
              </a:ext>
            </a:extLst>
          </p:cNvPr>
          <p:cNvSpPr/>
          <p:nvPr/>
        </p:nvSpPr>
        <p:spPr>
          <a:xfrm>
            <a:off x="524597" y="1066788"/>
            <a:ext cx="6869262" cy="5110823"/>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mj-ea"/>
                <a:ea typeface="+mj-ea"/>
                <a:cs typeface="+mn-ea"/>
                <a:sym typeface="+mn-lt"/>
              </a:rPr>
              <a:t>建议暑假开始准备，三个人一起买清风的课程观看（不贵几十块钱），里面建模编程写作几乎都有涉及，涵盖了基本的数学模型拿奖是够用的，建议建模手在观看清风的课程重点放在模型的应用场景和实现过程，原理大概知道就可以，不需要弄得非常透彻，对于不会的不懂的点可以直接在群里问或者私聊老师，清风老师一定会回的，在假期期间把需要用的数学软件</a:t>
            </a:r>
            <a:r>
              <a:rPr lang="en-US" altLang="zh-CN" sz="2200" dirty="0">
                <a:latin typeface="+mj-ea"/>
                <a:ea typeface="+mj-ea"/>
                <a:cs typeface="+mn-ea"/>
                <a:sym typeface="+mn-lt"/>
              </a:rPr>
              <a:t>MATLAB</a:t>
            </a:r>
            <a:r>
              <a:rPr lang="zh-CN" altLang="en-US" sz="2200" dirty="0">
                <a:latin typeface="+mj-ea"/>
                <a:ea typeface="+mj-ea"/>
                <a:cs typeface="+mn-ea"/>
                <a:sym typeface="+mn-lt"/>
              </a:rPr>
              <a:t>、</a:t>
            </a:r>
            <a:r>
              <a:rPr lang="en-US" altLang="zh-CN" sz="2200" dirty="0">
                <a:latin typeface="+mj-ea"/>
                <a:ea typeface="+mj-ea"/>
                <a:cs typeface="+mn-ea"/>
                <a:sym typeface="+mn-lt"/>
              </a:rPr>
              <a:t>STATA</a:t>
            </a:r>
            <a:r>
              <a:rPr lang="zh-CN" altLang="en-US" sz="2200" dirty="0">
                <a:latin typeface="+mj-ea"/>
                <a:ea typeface="+mj-ea"/>
                <a:cs typeface="+mn-ea"/>
                <a:sym typeface="+mn-lt"/>
              </a:rPr>
              <a:t>、</a:t>
            </a:r>
            <a:r>
              <a:rPr lang="en-US" altLang="zh-CN" sz="2200" dirty="0">
                <a:latin typeface="+mj-ea"/>
                <a:ea typeface="+mj-ea"/>
                <a:cs typeface="+mn-ea"/>
                <a:sym typeface="+mn-lt"/>
              </a:rPr>
              <a:t>SPSS</a:t>
            </a:r>
            <a:r>
              <a:rPr lang="zh-CN" altLang="en-US" sz="2200" dirty="0">
                <a:latin typeface="+mj-ea"/>
                <a:ea typeface="+mj-ea"/>
                <a:cs typeface="+mn-ea"/>
                <a:sym typeface="+mn-lt"/>
              </a:rPr>
              <a:t>等下载好，另外不用自己制作论文模板，这些下载软件的方法还有论文模板清风老师的群里都有</a:t>
            </a:r>
            <a:endParaRPr lang="en-US" altLang="zh-CN" sz="2200" dirty="0">
              <a:latin typeface="+mj-ea"/>
              <a:ea typeface="+mj-ea"/>
              <a:cs typeface="+mn-ea"/>
              <a:sym typeface="+mn-lt"/>
            </a:endParaRPr>
          </a:p>
        </p:txBody>
      </p:sp>
      <p:pic>
        <p:nvPicPr>
          <p:cNvPr id="5" name="图片 4">
            <a:extLst>
              <a:ext uri="{FF2B5EF4-FFF2-40B4-BE49-F238E27FC236}">
                <a16:creationId xmlns:a16="http://schemas.microsoft.com/office/drawing/2014/main" id="{A6214857-E554-4304-90F5-8853D2247A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91" b="52258"/>
          <a:stretch/>
        </p:blipFill>
        <p:spPr>
          <a:xfrm>
            <a:off x="7634858" y="1410434"/>
            <a:ext cx="4306899" cy="4037131"/>
          </a:xfrm>
          <a:prstGeom prst="rect">
            <a:avLst/>
          </a:prstGeom>
        </p:spPr>
      </p:pic>
    </p:spTree>
    <p:extLst>
      <p:ext uri="{BB962C8B-B14F-4D97-AF65-F5344CB8AC3E}">
        <p14:creationId xmlns:p14="http://schemas.microsoft.com/office/powerpoint/2010/main" val="267478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6F86EA2-4276-4B4C-9EE1-28F84FCD3B83}"/>
              </a:ext>
            </a:extLst>
          </p:cNvPr>
          <p:cNvSpPr txBox="1"/>
          <p:nvPr/>
        </p:nvSpPr>
        <p:spPr>
          <a:xfrm>
            <a:off x="622919" y="303149"/>
            <a:ext cx="3083842" cy="584775"/>
          </a:xfrm>
          <a:prstGeom prst="rect">
            <a:avLst/>
          </a:prstGeom>
          <a:solidFill>
            <a:srgbClr val="595959"/>
          </a:solidFill>
        </p:spPr>
        <p:txBody>
          <a:bodyPr wrap="square" rtlCol="0">
            <a:spAutoFit/>
          </a:bodyPr>
          <a:lstStyle/>
          <a:p>
            <a:pPr algn="ctr"/>
            <a:r>
              <a:rPr lang="zh-CN" altLang="en-US" sz="3200" b="1" spc="300" dirty="0">
                <a:solidFill>
                  <a:schemeClr val="bg1"/>
                </a:solidFill>
              </a:rPr>
              <a:t>赛前模拟</a:t>
            </a:r>
          </a:p>
        </p:txBody>
      </p:sp>
      <p:sp>
        <p:nvSpPr>
          <p:cNvPr id="3" name="矩形 2">
            <a:extLst>
              <a:ext uri="{FF2B5EF4-FFF2-40B4-BE49-F238E27FC236}">
                <a16:creationId xmlns:a16="http://schemas.microsoft.com/office/drawing/2014/main" id="{3C84BED7-3B5C-438D-9250-5CAE16947A96}"/>
              </a:ext>
            </a:extLst>
          </p:cNvPr>
          <p:cNvSpPr/>
          <p:nvPr/>
        </p:nvSpPr>
        <p:spPr>
          <a:xfrm>
            <a:off x="153536" y="1019350"/>
            <a:ext cx="4617674" cy="5618654"/>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mj-ea"/>
                <a:ea typeface="+mj-ea"/>
                <a:cs typeface="+mn-ea"/>
                <a:sym typeface="+mn-lt"/>
              </a:rPr>
              <a:t>想要冲击大奖一定要进行赛前模拟，非常重要。大致确定自己的选题方向，在开学之前</a:t>
            </a:r>
            <a:r>
              <a:rPr lang="en-US" altLang="zh-CN" sz="2200" dirty="0">
                <a:latin typeface="+mj-ea"/>
                <a:ea typeface="+mj-ea"/>
                <a:cs typeface="+mn-ea"/>
                <a:sym typeface="+mn-lt"/>
              </a:rPr>
              <a:t>10</a:t>
            </a:r>
            <a:r>
              <a:rPr lang="zh-CN" altLang="en-US" sz="2200" dirty="0">
                <a:latin typeface="+mj-ea"/>
                <a:ea typeface="+mj-ea"/>
                <a:cs typeface="+mn-ea"/>
                <a:sym typeface="+mn-lt"/>
              </a:rPr>
              <a:t>天左右和队友一起按照建模的时间来一场赛前模拟，找到往年真题一起做一下，大家一定要有勇气不要把数学建模想得非常难，非常远离现实生活，其实就是忽略掉一些条件，把现实问题用数学方法去解决，模拟可以让大家在建模时上手很快而且数学建模的题型和思想也是一脉相承的</a:t>
            </a:r>
            <a:endParaRPr lang="en-US" altLang="zh-CN" sz="2200" dirty="0">
              <a:latin typeface="+mj-ea"/>
              <a:ea typeface="+mj-ea"/>
              <a:cs typeface="+mn-ea"/>
              <a:sym typeface="+mn-lt"/>
            </a:endParaRPr>
          </a:p>
        </p:txBody>
      </p:sp>
      <p:pic>
        <p:nvPicPr>
          <p:cNvPr id="4" name="图片 3">
            <a:extLst>
              <a:ext uri="{FF2B5EF4-FFF2-40B4-BE49-F238E27FC236}">
                <a16:creationId xmlns:a16="http://schemas.microsoft.com/office/drawing/2014/main" id="{A5CB7CF2-1623-48FC-918E-23B1219D3AAC}"/>
              </a:ext>
            </a:extLst>
          </p:cNvPr>
          <p:cNvPicPr>
            <a:picLocks noChangeAspect="1"/>
          </p:cNvPicPr>
          <p:nvPr/>
        </p:nvPicPr>
        <p:blipFill>
          <a:blip r:embed="rId2"/>
          <a:stretch>
            <a:fillRect/>
          </a:stretch>
        </p:blipFill>
        <p:spPr>
          <a:xfrm>
            <a:off x="5053559" y="4366651"/>
            <a:ext cx="6866917" cy="1532704"/>
          </a:xfrm>
          <a:prstGeom prst="rect">
            <a:avLst/>
          </a:prstGeom>
        </p:spPr>
      </p:pic>
      <p:pic>
        <p:nvPicPr>
          <p:cNvPr id="5" name="图片 4">
            <a:extLst>
              <a:ext uri="{FF2B5EF4-FFF2-40B4-BE49-F238E27FC236}">
                <a16:creationId xmlns:a16="http://schemas.microsoft.com/office/drawing/2014/main" id="{BA186176-FC0D-48AB-B1A5-6256E9858889}"/>
              </a:ext>
            </a:extLst>
          </p:cNvPr>
          <p:cNvPicPr>
            <a:picLocks noChangeAspect="1"/>
          </p:cNvPicPr>
          <p:nvPr/>
        </p:nvPicPr>
        <p:blipFill rotWithShape="1">
          <a:blip r:embed="rId3"/>
          <a:srcRect b="2504"/>
          <a:stretch/>
        </p:blipFill>
        <p:spPr>
          <a:xfrm>
            <a:off x="5053560" y="-42533"/>
            <a:ext cx="6863362" cy="4034429"/>
          </a:xfrm>
          <a:prstGeom prst="rect">
            <a:avLst/>
          </a:prstGeom>
        </p:spPr>
      </p:pic>
      <p:cxnSp>
        <p:nvCxnSpPr>
          <p:cNvPr id="7" name="直接连接符 6">
            <a:extLst>
              <a:ext uri="{FF2B5EF4-FFF2-40B4-BE49-F238E27FC236}">
                <a16:creationId xmlns:a16="http://schemas.microsoft.com/office/drawing/2014/main" id="{DD0DC573-545C-43A3-9139-33BB241DB986}"/>
              </a:ext>
            </a:extLst>
          </p:cNvPr>
          <p:cNvCxnSpPr>
            <a:cxnSpLocks/>
          </p:cNvCxnSpPr>
          <p:nvPr/>
        </p:nvCxnSpPr>
        <p:spPr>
          <a:xfrm>
            <a:off x="6656439" y="629264"/>
            <a:ext cx="4395019"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直接连接符 8">
            <a:extLst>
              <a:ext uri="{FF2B5EF4-FFF2-40B4-BE49-F238E27FC236}">
                <a16:creationId xmlns:a16="http://schemas.microsoft.com/office/drawing/2014/main" id="{FB689D53-66B7-46FF-AB11-27F6FEB55A08}"/>
              </a:ext>
            </a:extLst>
          </p:cNvPr>
          <p:cNvCxnSpPr>
            <a:cxnSpLocks/>
          </p:cNvCxnSpPr>
          <p:nvPr/>
        </p:nvCxnSpPr>
        <p:spPr>
          <a:xfrm>
            <a:off x="7305368" y="4945626"/>
            <a:ext cx="154858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17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4240056-9DBE-4B7D-970C-55D04D37AF20}"/>
              </a:ext>
            </a:extLst>
          </p:cNvPr>
          <p:cNvSpPr/>
          <p:nvPr/>
        </p:nvSpPr>
        <p:spPr>
          <a:xfrm>
            <a:off x="465603" y="619673"/>
            <a:ext cx="5138784" cy="5110823"/>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mj-ea"/>
                <a:ea typeface="+mj-ea"/>
                <a:cs typeface="+mn-ea"/>
                <a:sym typeface="+mn-lt"/>
              </a:rPr>
              <a:t>模拟完把自己不会的题，参考一下往年优秀论文，认真看要看懂，自己也实践一下按照他们的方法复刻一下，另外看一下其他的题解题思路和优秀论文的差别在哪，一般方法大差不差，可能在细节条件的舍取方面有一些差别，一定要着重观看优秀论文的专业术语的运用和它们的排版布局，一般它们的论文相比我们来说，更加完整与严谨，且一般都有模型的检验或者灵敏度分析</a:t>
            </a:r>
            <a:endParaRPr lang="en-US" altLang="zh-CN" sz="2200" dirty="0">
              <a:latin typeface="+mj-ea"/>
              <a:ea typeface="+mj-ea"/>
              <a:cs typeface="+mn-ea"/>
              <a:sym typeface="+mn-lt"/>
            </a:endParaRPr>
          </a:p>
        </p:txBody>
      </p:sp>
      <p:pic>
        <p:nvPicPr>
          <p:cNvPr id="5" name="图片 4">
            <a:extLst>
              <a:ext uri="{FF2B5EF4-FFF2-40B4-BE49-F238E27FC236}">
                <a16:creationId xmlns:a16="http://schemas.microsoft.com/office/drawing/2014/main" id="{6438E9CB-6A1B-4439-80B9-402B925CC575}"/>
              </a:ext>
            </a:extLst>
          </p:cNvPr>
          <p:cNvPicPr>
            <a:picLocks noChangeAspect="1"/>
          </p:cNvPicPr>
          <p:nvPr/>
        </p:nvPicPr>
        <p:blipFill>
          <a:blip r:embed="rId2"/>
          <a:stretch>
            <a:fillRect/>
          </a:stretch>
        </p:blipFill>
        <p:spPr>
          <a:xfrm>
            <a:off x="5987846" y="1521542"/>
            <a:ext cx="6096000" cy="3559277"/>
          </a:xfrm>
          <a:prstGeom prst="rect">
            <a:avLst/>
          </a:prstGeom>
        </p:spPr>
      </p:pic>
    </p:spTree>
    <p:extLst>
      <p:ext uri="{BB962C8B-B14F-4D97-AF65-F5344CB8AC3E}">
        <p14:creationId xmlns:p14="http://schemas.microsoft.com/office/powerpoint/2010/main" val="22208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452276-6083-46E9-8D63-4810AC21F8DD}"/>
              </a:ext>
            </a:extLst>
          </p:cNvPr>
          <p:cNvSpPr txBox="1"/>
          <p:nvPr/>
        </p:nvSpPr>
        <p:spPr>
          <a:xfrm>
            <a:off x="622919" y="303149"/>
            <a:ext cx="3083842" cy="584775"/>
          </a:xfrm>
          <a:prstGeom prst="rect">
            <a:avLst/>
          </a:prstGeom>
          <a:solidFill>
            <a:srgbClr val="595959"/>
          </a:solidFill>
        </p:spPr>
        <p:txBody>
          <a:bodyPr wrap="square" rtlCol="0">
            <a:spAutoFit/>
          </a:bodyPr>
          <a:lstStyle/>
          <a:p>
            <a:pPr algn="ctr"/>
            <a:r>
              <a:rPr lang="zh-CN" altLang="en-US" sz="3200" b="1" spc="300" dirty="0">
                <a:solidFill>
                  <a:schemeClr val="bg1"/>
                </a:solidFill>
              </a:rPr>
              <a:t>注意事项</a:t>
            </a:r>
          </a:p>
        </p:txBody>
      </p:sp>
      <p:sp>
        <p:nvSpPr>
          <p:cNvPr id="5" name="矩形 4">
            <a:extLst>
              <a:ext uri="{FF2B5EF4-FFF2-40B4-BE49-F238E27FC236}">
                <a16:creationId xmlns:a16="http://schemas.microsoft.com/office/drawing/2014/main" id="{5501017C-8CCF-4278-8E0E-F5CC258716F7}"/>
              </a:ext>
            </a:extLst>
          </p:cNvPr>
          <p:cNvSpPr/>
          <p:nvPr/>
        </p:nvSpPr>
        <p:spPr>
          <a:xfrm>
            <a:off x="298455" y="1317764"/>
            <a:ext cx="5138784" cy="4602991"/>
          </a:xfrm>
          <a:prstGeom prst="rect">
            <a:avLst/>
          </a:prstGeom>
        </p:spPr>
        <p:txBody>
          <a:bodyPr wrap="square">
            <a:spAutoFit/>
          </a:bodyPr>
          <a:lstStyle/>
          <a:p>
            <a:pPr algn="just" defTabSz="914377">
              <a:lnSpc>
                <a:spcPct val="150000"/>
              </a:lnSpc>
              <a:buClr>
                <a:srgbClr val="E7E6E6">
                  <a:lumMod val="10000"/>
                </a:srgbClr>
              </a:buClr>
            </a:pPr>
            <a:r>
              <a:rPr lang="en-US" altLang="zh-CN" sz="2200" dirty="0">
                <a:latin typeface="+mj-ea"/>
                <a:ea typeface="+mj-ea"/>
                <a:cs typeface="+mn-ea"/>
                <a:sym typeface="+mn-lt"/>
              </a:rPr>
              <a:t>1</a:t>
            </a:r>
            <a:r>
              <a:rPr lang="zh-CN" altLang="en-US" sz="2200" dirty="0">
                <a:latin typeface="+mj-ea"/>
                <a:ea typeface="+mj-ea"/>
                <a:cs typeface="+mn-ea"/>
                <a:sym typeface="+mn-lt"/>
              </a:rPr>
              <a:t>、论文的摘要一定要认真写，摘要是评审委员第一眼看到的，一般第一眼就决定了委员对这篇论文的印象。可以把摘要放在最后写，</a:t>
            </a:r>
            <a:r>
              <a:rPr lang="zh-CN" altLang="en-US" sz="2200" dirty="0">
                <a:latin typeface="+mj-ea"/>
                <a:cs typeface="+mn-ea"/>
                <a:sym typeface="+mn-lt"/>
              </a:rPr>
              <a:t>摘要一般写一页即可，可以把重要的数学模型标黑，把算出的重要结果直接在摘要中体现，摘要需要细细打磨，需要精炼概括，展示团队的建模思路，并且一定要用专业术语，避免口语化</a:t>
            </a:r>
            <a:endParaRPr lang="en-US" altLang="zh-CN" sz="2200" dirty="0">
              <a:latin typeface="+mj-ea"/>
              <a:ea typeface="+mj-ea"/>
              <a:cs typeface="+mn-ea"/>
              <a:sym typeface="+mn-lt"/>
            </a:endParaRPr>
          </a:p>
        </p:txBody>
      </p:sp>
      <p:sp>
        <p:nvSpPr>
          <p:cNvPr id="6" name="矩形 5">
            <a:extLst>
              <a:ext uri="{FF2B5EF4-FFF2-40B4-BE49-F238E27FC236}">
                <a16:creationId xmlns:a16="http://schemas.microsoft.com/office/drawing/2014/main" id="{72154AC0-BCB3-42E3-BC88-92DF5E670FE0}"/>
              </a:ext>
            </a:extLst>
          </p:cNvPr>
          <p:cNvSpPr/>
          <p:nvPr/>
        </p:nvSpPr>
        <p:spPr>
          <a:xfrm>
            <a:off x="6242055" y="1317764"/>
            <a:ext cx="5138784" cy="4095160"/>
          </a:xfrm>
          <a:prstGeom prst="rect">
            <a:avLst/>
          </a:prstGeom>
        </p:spPr>
        <p:txBody>
          <a:bodyPr wrap="square">
            <a:spAutoFit/>
          </a:bodyPr>
          <a:lstStyle/>
          <a:p>
            <a:pPr algn="just" defTabSz="914377">
              <a:lnSpc>
                <a:spcPct val="150000"/>
              </a:lnSpc>
              <a:buClr>
                <a:srgbClr val="E7E6E6">
                  <a:lumMod val="10000"/>
                </a:srgbClr>
              </a:buClr>
            </a:pPr>
            <a:r>
              <a:rPr lang="en-US" altLang="zh-CN" sz="2200" dirty="0">
                <a:latin typeface="+mj-ea"/>
                <a:ea typeface="+mj-ea"/>
                <a:cs typeface="+mn-ea"/>
                <a:sym typeface="+mn-lt"/>
              </a:rPr>
              <a:t>2</a:t>
            </a:r>
            <a:r>
              <a:rPr lang="zh-CN" altLang="en-US" sz="2200" dirty="0">
                <a:latin typeface="+mj-ea"/>
                <a:ea typeface="+mj-ea"/>
                <a:cs typeface="+mn-ea"/>
                <a:sym typeface="+mn-lt"/>
              </a:rPr>
              <a:t>、建模手在建完模之后一定要留有充足的时间在自己检查一下论文，虽然论文手可以把大部分内容写出，但是可能也会有些偏差，建模手认真看一遍论文，把理解有偏差的地方和自认为重点的地方加在论文上，再把论文数学公式、图表等部分检查一下，避免一些专业性知识的错误</a:t>
            </a:r>
            <a:endParaRPr lang="en-US" altLang="zh-CN" sz="2200" dirty="0">
              <a:latin typeface="+mj-ea"/>
              <a:ea typeface="+mj-ea"/>
              <a:cs typeface="+mn-ea"/>
              <a:sym typeface="+mn-lt"/>
            </a:endParaRPr>
          </a:p>
        </p:txBody>
      </p:sp>
    </p:spTree>
    <p:extLst>
      <p:ext uri="{BB962C8B-B14F-4D97-AF65-F5344CB8AC3E}">
        <p14:creationId xmlns:p14="http://schemas.microsoft.com/office/powerpoint/2010/main" val="5827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2023C5A-002A-4D55-B6D9-BA77213D77D2}"/>
              </a:ext>
            </a:extLst>
          </p:cNvPr>
          <p:cNvSpPr/>
          <p:nvPr/>
        </p:nvSpPr>
        <p:spPr>
          <a:xfrm>
            <a:off x="-134502" y="-320527"/>
            <a:ext cx="8365503" cy="7453192"/>
          </a:xfrm>
          <a:prstGeom prst="rect">
            <a:avLst/>
          </a:prstGeom>
          <a:blipFill dpi="0" rotWithShape="1">
            <a:blip r:embed="rId3">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文本框 155"/>
          <p:cNvSpPr txBox="1"/>
          <p:nvPr/>
        </p:nvSpPr>
        <p:spPr>
          <a:xfrm>
            <a:off x="2800409" y="2866639"/>
            <a:ext cx="6989019" cy="1015663"/>
          </a:xfrm>
          <a:prstGeom prst="rect">
            <a:avLst/>
          </a:prstGeom>
          <a:noFill/>
        </p:spPr>
        <p:txBody>
          <a:bodyPr wrap="square" rtlCol="0">
            <a:spAutoFit/>
          </a:bodyPr>
          <a:lstStyle/>
          <a:p>
            <a:r>
              <a:rPr lang="zh-CN" altLang="en-US" sz="6000" spc="300" dirty="0">
                <a:latin typeface="Agency FB" panose="020B0503020202020204" pitchFamily="34" charset="0"/>
              </a:rPr>
              <a:t>数学建模经验分享</a:t>
            </a:r>
          </a:p>
        </p:txBody>
      </p:sp>
      <p:grpSp>
        <p:nvGrpSpPr>
          <p:cNvPr id="4" name="组合 3">
            <a:extLst>
              <a:ext uri="{FF2B5EF4-FFF2-40B4-BE49-F238E27FC236}">
                <a16:creationId xmlns:a16="http://schemas.microsoft.com/office/drawing/2014/main" id="{6492F762-B648-4C6A-BCCD-DE814C95A84A}"/>
              </a:ext>
            </a:extLst>
          </p:cNvPr>
          <p:cNvGrpSpPr/>
          <p:nvPr/>
        </p:nvGrpSpPr>
        <p:grpSpPr>
          <a:xfrm rot="14816016">
            <a:off x="3388101" y="2056639"/>
            <a:ext cx="694476" cy="565057"/>
            <a:chOff x="189132" y="3432549"/>
            <a:chExt cx="990433" cy="805861"/>
          </a:xfrm>
        </p:grpSpPr>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B3B54D5C-DF23-4320-80C7-D5FDCC31C73E}"/>
              </a:ext>
            </a:extLst>
          </p:cNvPr>
          <p:cNvGrpSpPr/>
          <p:nvPr/>
        </p:nvGrpSpPr>
        <p:grpSpPr>
          <a:xfrm rot="5669900">
            <a:off x="540212" y="4862505"/>
            <a:ext cx="376265" cy="418620"/>
            <a:chOff x="957640" y="2513007"/>
            <a:chExt cx="376265" cy="418620"/>
          </a:xfrm>
        </p:grpSpPr>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图片包含 户外艺术系列&#10;&#10;已生成高可信度的说明">
            <a:extLst>
              <a:ext uri="{FF2B5EF4-FFF2-40B4-BE49-F238E27FC236}">
                <a16:creationId xmlns:a16="http://schemas.microsoft.com/office/drawing/2014/main" id="{ABA7B7BC-2EA9-4B48-9EC2-D10CCCF936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2564080">
            <a:off x="9028495" y="2041232"/>
            <a:ext cx="4319990" cy="5083530"/>
          </a:xfrm>
          <a:prstGeom prst="rect">
            <a:avLst/>
          </a:prstGeom>
        </p:spPr>
      </p:pic>
      <p:pic>
        <p:nvPicPr>
          <p:cNvPr id="122" name="图片 121" descr="图片包含 户外艺术系列&#10;&#10;已生成高可信度的说明">
            <a:extLst>
              <a:ext uri="{FF2B5EF4-FFF2-40B4-BE49-F238E27FC236}">
                <a16:creationId xmlns:a16="http://schemas.microsoft.com/office/drawing/2014/main" id="{3EA6A347-BDFB-419C-B6F7-63BF6CC4CAF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4326105">
            <a:off x="8653712" y="-1552683"/>
            <a:ext cx="3388883" cy="4281584"/>
          </a:xfrm>
          <a:prstGeom prst="rect">
            <a:avLst/>
          </a:prstGeom>
        </p:spPr>
      </p:pic>
      <p:cxnSp>
        <p:nvCxnSpPr>
          <p:cNvPr id="7" name="直接连接符 6">
            <a:extLst>
              <a:ext uri="{FF2B5EF4-FFF2-40B4-BE49-F238E27FC236}">
                <a16:creationId xmlns:a16="http://schemas.microsoft.com/office/drawing/2014/main" id="{6A700B99-6065-4865-8C68-803D5763C6AA}"/>
              </a:ext>
            </a:extLst>
          </p:cNvPr>
          <p:cNvCxnSpPr/>
          <p:nvPr/>
        </p:nvCxnSpPr>
        <p:spPr>
          <a:xfrm>
            <a:off x="1494922" y="3939564"/>
            <a:ext cx="79742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CAD3CD1-721A-4810-A132-68DF32BF1307}"/>
              </a:ext>
            </a:extLst>
          </p:cNvPr>
          <p:cNvSpPr txBox="1"/>
          <p:nvPr/>
        </p:nvSpPr>
        <p:spPr>
          <a:xfrm>
            <a:off x="5136292" y="4797229"/>
            <a:ext cx="5005499" cy="523220"/>
          </a:xfrm>
          <a:prstGeom prst="rect">
            <a:avLst/>
          </a:prstGeom>
          <a:noFill/>
        </p:spPr>
        <p:txBody>
          <a:bodyPr wrap="square" rtlCol="0">
            <a:spAutoFit/>
          </a:bodyPr>
          <a:lstStyle/>
          <a:p>
            <a:r>
              <a:rPr lang="zh-CN" altLang="en-US" sz="2800" dirty="0"/>
              <a:t>分享人：理学院信科</a:t>
            </a:r>
            <a:r>
              <a:rPr lang="en-US" altLang="zh-CN" sz="2800" dirty="0"/>
              <a:t>2</a:t>
            </a:r>
            <a:r>
              <a:rPr lang="zh-CN" altLang="en-US" sz="2800" dirty="0"/>
              <a:t>班张丹</a:t>
            </a:r>
          </a:p>
        </p:txBody>
      </p:sp>
    </p:spTree>
    <p:extLst>
      <p:ext uri="{BB962C8B-B14F-4D97-AF65-F5344CB8AC3E}">
        <p14:creationId xmlns:p14="http://schemas.microsoft.com/office/powerpoint/2010/main" val="302051187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2023C5A-002A-4D55-B6D9-BA77213D77D2}"/>
              </a:ext>
            </a:extLst>
          </p:cNvPr>
          <p:cNvSpPr/>
          <p:nvPr/>
        </p:nvSpPr>
        <p:spPr>
          <a:xfrm>
            <a:off x="-134502" y="-320527"/>
            <a:ext cx="8365503" cy="7453192"/>
          </a:xfrm>
          <a:prstGeom prst="rect">
            <a:avLst/>
          </a:prstGeom>
          <a:blipFill dpi="0" rotWithShape="1">
            <a:blip r:embed="rId3">
              <a:alphaModFix amt="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p:cNvSpPr txBox="1"/>
          <p:nvPr/>
        </p:nvSpPr>
        <p:spPr>
          <a:xfrm>
            <a:off x="1374404" y="3164289"/>
            <a:ext cx="6663847" cy="1107996"/>
          </a:xfrm>
          <a:prstGeom prst="rect">
            <a:avLst/>
          </a:prstGeom>
          <a:noFill/>
        </p:spPr>
        <p:txBody>
          <a:bodyPr wrap="square" rtlCol="0">
            <a:spAutoFit/>
          </a:bodyPr>
          <a:lstStyle/>
          <a:p>
            <a:pPr algn="dist"/>
            <a:r>
              <a:rPr lang="zh-CN" altLang="en-US" sz="6600" dirty="0">
                <a:solidFill>
                  <a:schemeClr val="bg1">
                    <a:lumMod val="50000"/>
                  </a:schemeClr>
                </a:solidFill>
                <a:latin typeface="微软雅黑" panose="020B0503020204020204" pitchFamily="34" charset="-122"/>
                <a:ea typeface="微软雅黑" panose="020B0503020204020204" pitchFamily="34" charset="-122"/>
              </a:rPr>
              <a:t>感谢大家的观看！</a:t>
            </a:r>
          </a:p>
        </p:txBody>
      </p:sp>
      <p:grpSp>
        <p:nvGrpSpPr>
          <p:cNvPr id="4" name="组合 3">
            <a:extLst>
              <a:ext uri="{FF2B5EF4-FFF2-40B4-BE49-F238E27FC236}">
                <a16:creationId xmlns:a16="http://schemas.microsoft.com/office/drawing/2014/main" id="{6492F762-B648-4C6A-BCCD-DE814C95A84A}"/>
              </a:ext>
            </a:extLst>
          </p:cNvPr>
          <p:cNvGrpSpPr/>
          <p:nvPr/>
        </p:nvGrpSpPr>
        <p:grpSpPr>
          <a:xfrm rot="9911845">
            <a:off x="916795" y="1933944"/>
            <a:ext cx="694476" cy="565057"/>
            <a:chOff x="189132" y="3432549"/>
            <a:chExt cx="990433" cy="805861"/>
          </a:xfrm>
        </p:grpSpPr>
        <p:cxnSp>
          <p:nvCxnSpPr>
            <p:cNvPr id="158" name="直接连接符 157"/>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B3B54D5C-DF23-4320-80C7-D5FDCC31C73E}"/>
              </a:ext>
            </a:extLst>
          </p:cNvPr>
          <p:cNvGrpSpPr/>
          <p:nvPr/>
        </p:nvGrpSpPr>
        <p:grpSpPr>
          <a:xfrm rot="5669900">
            <a:off x="540212" y="4862505"/>
            <a:ext cx="376265" cy="418620"/>
            <a:chOff x="957640" y="2513007"/>
            <a:chExt cx="376265" cy="418620"/>
          </a:xfrm>
        </p:grpSpPr>
        <p:cxnSp>
          <p:nvCxnSpPr>
            <p:cNvPr id="164" name="直接连接符 163"/>
            <p:cNvCxnSpPr/>
            <p:nvPr/>
          </p:nvCxnSpPr>
          <p:spPr>
            <a:xfrm rot="7715704" flipH="1">
              <a:off x="1054829" y="2632404"/>
              <a:ext cx="82782" cy="2771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7715704" flipH="1">
              <a:off x="1053920" y="2643236"/>
              <a:ext cx="374020" cy="144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7" idx="5"/>
            </p:cNvCxnSpPr>
            <p:nvPr/>
          </p:nvCxnSpPr>
          <p:spPr>
            <a:xfrm flipH="1">
              <a:off x="993390" y="2540090"/>
              <a:ext cx="291937" cy="778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椭圆 166"/>
            <p:cNvSpPr/>
            <p:nvPr/>
          </p:nvSpPr>
          <p:spPr>
            <a:xfrm rot="7715704">
              <a:off x="1285175" y="2513007"/>
              <a:ext cx="48730" cy="487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rot="7715704">
              <a:off x="1149317" y="2863708"/>
              <a:ext cx="67919" cy="679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rot="7715704">
              <a:off x="982518" y="2610118"/>
              <a:ext cx="38791" cy="3879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图片包含 户外艺术系列&#10;&#10;已生成高可信度的说明">
            <a:extLst>
              <a:ext uri="{FF2B5EF4-FFF2-40B4-BE49-F238E27FC236}">
                <a16:creationId xmlns:a16="http://schemas.microsoft.com/office/drawing/2014/main" id="{ABA7B7BC-2EA9-4B48-9EC2-D10CCCF936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2564080">
            <a:off x="9028495" y="2041232"/>
            <a:ext cx="4319990" cy="5083530"/>
          </a:xfrm>
          <a:prstGeom prst="rect">
            <a:avLst/>
          </a:prstGeom>
        </p:spPr>
      </p:pic>
      <p:pic>
        <p:nvPicPr>
          <p:cNvPr id="122" name="图片 121" descr="图片包含 户外艺术系列&#10;&#10;已生成高可信度的说明">
            <a:extLst>
              <a:ext uri="{FF2B5EF4-FFF2-40B4-BE49-F238E27FC236}">
                <a16:creationId xmlns:a16="http://schemas.microsoft.com/office/drawing/2014/main" id="{3EA6A347-BDFB-419C-B6F7-63BF6CC4CAF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4326105">
            <a:off x="8653712" y="-1552683"/>
            <a:ext cx="3388883" cy="4281584"/>
          </a:xfrm>
          <a:prstGeom prst="rect">
            <a:avLst/>
          </a:prstGeom>
        </p:spPr>
      </p:pic>
      <p:cxnSp>
        <p:nvCxnSpPr>
          <p:cNvPr id="7" name="直接连接符 6">
            <a:extLst>
              <a:ext uri="{FF2B5EF4-FFF2-40B4-BE49-F238E27FC236}">
                <a16:creationId xmlns:a16="http://schemas.microsoft.com/office/drawing/2014/main" id="{6A700B99-6065-4865-8C68-803D5763C6AA}"/>
              </a:ext>
            </a:extLst>
          </p:cNvPr>
          <p:cNvCxnSpPr/>
          <p:nvPr/>
        </p:nvCxnSpPr>
        <p:spPr>
          <a:xfrm>
            <a:off x="1494922" y="3939564"/>
            <a:ext cx="797428"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52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6" name="图片 5" descr="图片包含 户外艺术系列&#10;&#10;已生成高可信度的说明">
            <a:extLst>
              <a:ext uri="{FF2B5EF4-FFF2-40B4-BE49-F238E27FC236}">
                <a16:creationId xmlns:a16="http://schemas.microsoft.com/office/drawing/2014/main" id="{89D524ED-F1C6-411C-BF82-1FE0C3CECF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034103">
            <a:off x="8800324" y="-4620"/>
            <a:ext cx="3198292" cy="3198292"/>
          </a:xfrm>
          <a:prstGeom prst="rect">
            <a:avLst/>
          </a:prstGeom>
        </p:spPr>
      </p:pic>
      <p:grpSp>
        <p:nvGrpSpPr>
          <p:cNvPr id="3" name="组合 2">
            <a:extLst>
              <a:ext uri="{FF2B5EF4-FFF2-40B4-BE49-F238E27FC236}">
                <a16:creationId xmlns:a16="http://schemas.microsoft.com/office/drawing/2014/main" id="{54E81E20-9647-4114-9789-24000332A056}"/>
              </a:ext>
            </a:extLst>
          </p:cNvPr>
          <p:cNvGrpSpPr/>
          <p:nvPr/>
        </p:nvGrpSpPr>
        <p:grpSpPr>
          <a:xfrm>
            <a:off x="330542" y="130784"/>
            <a:ext cx="3241132" cy="740229"/>
            <a:chOff x="-3474983" y="253531"/>
            <a:chExt cx="3178629" cy="740229"/>
          </a:xfrm>
        </p:grpSpPr>
        <p:sp>
          <p:nvSpPr>
            <p:cNvPr id="11" name="矩形: 圆角 10">
              <a:extLst>
                <a:ext uri="{FF2B5EF4-FFF2-40B4-BE49-F238E27FC236}">
                  <a16:creationId xmlns:a16="http://schemas.microsoft.com/office/drawing/2014/main" id="{6BCFDEB3-66BB-40C4-8D11-4501056B03A6}"/>
                </a:ext>
              </a:extLst>
            </p:cNvPr>
            <p:cNvSpPr/>
            <p:nvPr/>
          </p:nvSpPr>
          <p:spPr>
            <a:xfrm>
              <a:off x="-3474983" y="253531"/>
              <a:ext cx="3178629" cy="740229"/>
            </a:xfrm>
            <a:prstGeom prst="roundRect">
              <a:avLst>
                <a:gd name="adj" fmla="val 11520"/>
              </a:avLst>
            </a:prstGeom>
            <a:solidFill>
              <a:schemeClr val="bg1">
                <a:lumMod val="85000"/>
                <a:alpha val="72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C435717-89EF-43A4-A56D-C1E52D455097}"/>
                </a:ext>
              </a:extLst>
            </p:cNvPr>
            <p:cNvSpPr txBox="1"/>
            <p:nvPr/>
          </p:nvSpPr>
          <p:spPr>
            <a:xfrm>
              <a:off x="-3197223" y="253531"/>
              <a:ext cx="2633547" cy="707886"/>
            </a:xfrm>
            <a:prstGeom prst="rect">
              <a:avLst/>
            </a:prstGeom>
            <a:noFill/>
          </p:spPr>
          <p:txBody>
            <a:bodyPr wrap="square" rtlCol="0">
              <a:spAutoFit/>
            </a:bodyPr>
            <a:lstStyle/>
            <a:p>
              <a:r>
                <a:rPr lang="zh-CN" altLang="en-US" sz="3200" spc="300" dirty="0"/>
                <a:t> </a:t>
              </a:r>
              <a:r>
                <a:rPr lang="zh-CN" altLang="en-US" sz="4000" spc="300" dirty="0"/>
                <a:t>建模经历</a:t>
              </a:r>
              <a:endParaRPr lang="zh-CN" altLang="en-US" sz="3200" spc="300" dirty="0"/>
            </a:p>
          </p:txBody>
        </p:sp>
      </p:grpSp>
      <p:grpSp>
        <p:nvGrpSpPr>
          <p:cNvPr id="28" name="组合 27">
            <a:extLst>
              <a:ext uri="{FF2B5EF4-FFF2-40B4-BE49-F238E27FC236}">
                <a16:creationId xmlns:a16="http://schemas.microsoft.com/office/drawing/2014/main" id="{54F2F81F-1381-469A-BD99-91691ACB81AF}"/>
              </a:ext>
            </a:extLst>
          </p:cNvPr>
          <p:cNvGrpSpPr/>
          <p:nvPr/>
        </p:nvGrpSpPr>
        <p:grpSpPr>
          <a:xfrm rot="3832947">
            <a:off x="3074919" y="246060"/>
            <a:ext cx="521102" cy="423992"/>
            <a:chOff x="189132" y="3432549"/>
            <a:chExt cx="990433" cy="805861"/>
          </a:xfrm>
        </p:grpSpPr>
        <p:cxnSp>
          <p:nvCxnSpPr>
            <p:cNvPr id="29" name="直接连接符 28">
              <a:extLst>
                <a:ext uri="{FF2B5EF4-FFF2-40B4-BE49-F238E27FC236}">
                  <a16:creationId xmlns:a16="http://schemas.microsoft.com/office/drawing/2014/main" id="{41F92CAA-0EEE-4A21-824E-E86591EC6710}"/>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BF5BCA0-516C-4CBE-B86F-F076C5F832C2}"/>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66D5DF7-83FB-440B-9B4A-646E25647069}"/>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B32C0FBF-40D5-4F15-929B-12992D1B0258}"/>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1C1FB228-7770-45E5-8CCB-C84F42001401}"/>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9B17D62-FEEE-4C83-8D70-558FBA77107C}"/>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1BC85318-81BB-4E15-B5E5-701F08E348FF}"/>
              </a:ext>
            </a:extLst>
          </p:cNvPr>
          <p:cNvCxnSpPr/>
          <p:nvPr/>
        </p:nvCxnSpPr>
        <p:spPr>
          <a:xfrm>
            <a:off x="0" y="4181475"/>
            <a:ext cx="12192000" cy="0"/>
          </a:xfrm>
          <a:prstGeom prst="line">
            <a:avLst/>
          </a:prstGeom>
          <a:ln w="19050">
            <a:solidFill>
              <a:schemeClr val="tx1">
                <a:lumMod val="50000"/>
                <a:lumOff val="50000"/>
                <a:alpha val="43000"/>
              </a:schemeClr>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15160783-0C33-4392-B05E-B2A60C407C2F}"/>
              </a:ext>
            </a:extLst>
          </p:cNvPr>
          <p:cNvSpPr/>
          <p:nvPr/>
        </p:nvSpPr>
        <p:spPr>
          <a:xfrm rot="11174285">
            <a:off x="2098591" y="4121826"/>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a:extLst>
              <a:ext uri="{FF2B5EF4-FFF2-40B4-BE49-F238E27FC236}">
                <a16:creationId xmlns:a16="http://schemas.microsoft.com/office/drawing/2014/main" id="{6BFC3652-6CB1-4822-862C-95F6B24737CB}"/>
              </a:ext>
            </a:extLst>
          </p:cNvPr>
          <p:cNvSpPr/>
          <p:nvPr/>
        </p:nvSpPr>
        <p:spPr>
          <a:xfrm rot="11174285">
            <a:off x="340254" y="403237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椭圆 15">
            <a:extLst>
              <a:ext uri="{FF2B5EF4-FFF2-40B4-BE49-F238E27FC236}">
                <a16:creationId xmlns:a16="http://schemas.microsoft.com/office/drawing/2014/main" id="{A1736F28-A0B3-49C1-805C-6C7BE686201E}"/>
              </a:ext>
            </a:extLst>
          </p:cNvPr>
          <p:cNvSpPr/>
          <p:nvPr/>
        </p:nvSpPr>
        <p:spPr>
          <a:xfrm rot="11174285">
            <a:off x="3347090" y="4041687"/>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7" name="椭圆 16">
            <a:extLst>
              <a:ext uri="{FF2B5EF4-FFF2-40B4-BE49-F238E27FC236}">
                <a16:creationId xmlns:a16="http://schemas.microsoft.com/office/drawing/2014/main" id="{AA810E51-BA1E-4A94-90E7-DBAF51E8FF66}"/>
              </a:ext>
            </a:extLst>
          </p:cNvPr>
          <p:cNvSpPr/>
          <p:nvPr/>
        </p:nvSpPr>
        <p:spPr>
          <a:xfrm rot="11174285">
            <a:off x="7000792" y="4121826"/>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8" name="椭圆 17">
            <a:extLst>
              <a:ext uri="{FF2B5EF4-FFF2-40B4-BE49-F238E27FC236}">
                <a16:creationId xmlns:a16="http://schemas.microsoft.com/office/drawing/2014/main" id="{3E44D1F1-CD3E-45AA-96E2-EAD0F3855D09}"/>
              </a:ext>
            </a:extLst>
          </p:cNvPr>
          <p:cNvSpPr/>
          <p:nvPr/>
        </p:nvSpPr>
        <p:spPr>
          <a:xfrm rot="11174285">
            <a:off x="5318654" y="403237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a:extLst>
              <a:ext uri="{FF2B5EF4-FFF2-40B4-BE49-F238E27FC236}">
                <a16:creationId xmlns:a16="http://schemas.microsoft.com/office/drawing/2014/main" id="{C6BA0FA7-BB3D-40B6-AF0C-14D2BFA65BAF}"/>
              </a:ext>
            </a:extLst>
          </p:cNvPr>
          <p:cNvSpPr/>
          <p:nvPr/>
        </p:nvSpPr>
        <p:spPr>
          <a:xfrm rot="11174285">
            <a:off x="8325490" y="4041687"/>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0" name="椭圆 19">
            <a:extLst>
              <a:ext uri="{FF2B5EF4-FFF2-40B4-BE49-F238E27FC236}">
                <a16:creationId xmlns:a16="http://schemas.microsoft.com/office/drawing/2014/main" id="{EDE55611-AC48-489F-88C9-ADECAF634AE9}"/>
              </a:ext>
            </a:extLst>
          </p:cNvPr>
          <p:cNvSpPr/>
          <p:nvPr/>
        </p:nvSpPr>
        <p:spPr>
          <a:xfrm rot="11174285">
            <a:off x="9790696" y="4121825"/>
            <a:ext cx="160862" cy="160862"/>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1" name="椭圆 20">
            <a:extLst>
              <a:ext uri="{FF2B5EF4-FFF2-40B4-BE49-F238E27FC236}">
                <a16:creationId xmlns:a16="http://schemas.microsoft.com/office/drawing/2014/main" id="{574CF35B-304D-440E-8696-3347F57E03F7}"/>
              </a:ext>
            </a:extLst>
          </p:cNvPr>
          <p:cNvSpPr/>
          <p:nvPr/>
        </p:nvSpPr>
        <p:spPr>
          <a:xfrm rot="11174285">
            <a:off x="11115394" y="404168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22" name="直接连接符 21">
            <a:extLst>
              <a:ext uri="{FF2B5EF4-FFF2-40B4-BE49-F238E27FC236}">
                <a16:creationId xmlns:a16="http://schemas.microsoft.com/office/drawing/2014/main" id="{ACDC2FA0-8FFA-4A8B-9625-BF3DE3F3F236}"/>
              </a:ext>
            </a:extLst>
          </p:cNvPr>
          <p:cNvCxnSpPr>
            <a:stCxn id="15" idx="3"/>
          </p:cNvCxnSpPr>
          <p:nvPr/>
        </p:nvCxnSpPr>
        <p:spPr>
          <a:xfrm flipV="1">
            <a:off x="539772" y="3804439"/>
            <a:ext cx="686767" cy="269854"/>
          </a:xfrm>
          <a:prstGeom prst="line">
            <a:avLst/>
          </a:prstGeom>
          <a:ln>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E397710-2C59-45CA-83DE-96E833FA1926}"/>
              </a:ext>
            </a:extLst>
          </p:cNvPr>
          <p:cNvCxnSpPr>
            <a:endCxn id="14" idx="5"/>
          </p:cNvCxnSpPr>
          <p:nvPr/>
        </p:nvCxnSpPr>
        <p:spPr>
          <a:xfrm>
            <a:off x="1226539" y="3804439"/>
            <a:ext cx="902127" cy="335102"/>
          </a:xfrm>
          <a:prstGeom prst="line">
            <a:avLst/>
          </a:prstGeom>
          <a:ln>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48B29B9-11D2-4B61-8AC6-ECC2227DE6D6}"/>
              </a:ext>
            </a:extLst>
          </p:cNvPr>
          <p:cNvCxnSpPr>
            <a:stCxn id="14" idx="1"/>
            <a:endCxn id="26" idx="5"/>
          </p:cNvCxnSpPr>
          <p:nvPr/>
        </p:nvCxnSpPr>
        <p:spPr>
          <a:xfrm>
            <a:off x="2229378" y="4264973"/>
            <a:ext cx="340215" cy="663745"/>
          </a:xfrm>
          <a:prstGeom prst="line">
            <a:avLst/>
          </a:prstGeom>
          <a:ln>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6A9EAEF-0CB1-4BDB-9D3B-AE96B25EE8E6}"/>
              </a:ext>
            </a:extLst>
          </p:cNvPr>
          <p:cNvCxnSpPr>
            <a:stCxn id="26" idx="7"/>
            <a:endCxn id="16" idx="7"/>
          </p:cNvCxnSpPr>
          <p:nvPr/>
        </p:nvCxnSpPr>
        <p:spPr>
          <a:xfrm flipV="1">
            <a:off x="2560627" y="4225588"/>
            <a:ext cx="811371" cy="785152"/>
          </a:xfrm>
          <a:prstGeom prst="line">
            <a:avLst/>
          </a:prstGeom>
          <a:ln>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89BE66EF-194E-4079-B6B6-E1D715E8DFC4}"/>
              </a:ext>
            </a:extLst>
          </p:cNvPr>
          <p:cNvSpPr/>
          <p:nvPr/>
        </p:nvSpPr>
        <p:spPr>
          <a:xfrm rot="11174285">
            <a:off x="2547778" y="4915869"/>
            <a:ext cx="116686" cy="116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27" name="直接连接符 26">
            <a:extLst>
              <a:ext uri="{FF2B5EF4-FFF2-40B4-BE49-F238E27FC236}">
                <a16:creationId xmlns:a16="http://schemas.microsoft.com/office/drawing/2014/main" id="{427DAE5D-2DB7-4785-B59A-0FF8D90F5ABD}"/>
              </a:ext>
            </a:extLst>
          </p:cNvPr>
          <p:cNvCxnSpPr/>
          <p:nvPr/>
        </p:nvCxnSpPr>
        <p:spPr>
          <a:xfrm flipV="1">
            <a:off x="3475027" y="3716111"/>
            <a:ext cx="1140516" cy="365715"/>
          </a:xfrm>
          <a:prstGeom prst="line">
            <a:avLst/>
          </a:prstGeom>
          <a:ln>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9FF47DA-A4DB-4D19-9B3C-B316B706B69A}"/>
              </a:ext>
            </a:extLst>
          </p:cNvPr>
          <p:cNvCxnSpPr>
            <a:stCxn id="18" idx="5"/>
          </p:cNvCxnSpPr>
          <p:nvPr/>
        </p:nvCxnSpPr>
        <p:spPr>
          <a:xfrm flipH="1" flipV="1">
            <a:off x="4632960" y="3720465"/>
            <a:ext cx="727612" cy="336601"/>
          </a:xfrm>
          <a:prstGeom prst="line">
            <a:avLst/>
          </a:prstGeom>
          <a:ln>
            <a:solidFill>
              <a:schemeClr val="tx1">
                <a:lumMod val="75000"/>
                <a:lumOff val="25000"/>
                <a:alpha val="21000"/>
              </a:schemeClr>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53E3C46C-BBE4-4629-A986-BD57A4788DA9}"/>
              </a:ext>
            </a:extLst>
          </p:cNvPr>
          <p:cNvSpPr/>
          <p:nvPr/>
        </p:nvSpPr>
        <p:spPr>
          <a:xfrm rot="11174285">
            <a:off x="4543512" y="3672147"/>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37" name="直接连接符 36">
            <a:extLst>
              <a:ext uri="{FF2B5EF4-FFF2-40B4-BE49-F238E27FC236}">
                <a16:creationId xmlns:a16="http://schemas.microsoft.com/office/drawing/2014/main" id="{5E13BB9F-7355-44C4-91B1-CEB9E6F0E802}"/>
              </a:ext>
            </a:extLst>
          </p:cNvPr>
          <p:cNvCxnSpPr/>
          <p:nvPr/>
        </p:nvCxnSpPr>
        <p:spPr>
          <a:xfrm>
            <a:off x="5403840" y="4167552"/>
            <a:ext cx="254010" cy="499698"/>
          </a:xfrm>
          <a:prstGeom prst="line">
            <a:avLst/>
          </a:prstGeom>
          <a:ln>
            <a:solidFill>
              <a:schemeClr val="tx1">
                <a:lumMod val="75000"/>
                <a:lumOff val="2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3174898-DFEC-4F37-9AB8-81B7A08FCE7E}"/>
              </a:ext>
            </a:extLst>
          </p:cNvPr>
          <p:cNvCxnSpPr>
            <a:stCxn id="17" idx="7"/>
          </p:cNvCxnSpPr>
          <p:nvPr/>
        </p:nvCxnSpPr>
        <p:spPr>
          <a:xfrm flipH="1">
            <a:off x="5661659" y="4252613"/>
            <a:ext cx="1356848" cy="396540"/>
          </a:xfrm>
          <a:prstGeom prst="line">
            <a:avLst/>
          </a:prstGeom>
          <a:ln>
            <a:solidFill>
              <a:schemeClr val="tx1">
                <a:lumMod val="75000"/>
                <a:lumOff val="25000"/>
                <a:alpha val="21000"/>
              </a:schemeClr>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B485D709-6F59-45D3-AC66-2F925B7DD3D9}"/>
              </a:ext>
            </a:extLst>
          </p:cNvPr>
          <p:cNvSpPr/>
          <p:nvPr/>
        </p:nvSpPr>
        <p:spPr>
          <a:xfrm rot="11174285">
            <a:off x="5578556" y="4581703"/>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40" name="直接连接符 39">
            <a:extLst>
              <a:ext uri="{FF2B5EF4-FFF2-40B4-BE49-F238E27FC236}">
                <a16:creationId xmlns:a16="http://schemas.microsoft.com/office/drawing/2014/main" id="{FC1E047A-336B-4A08-9880-8585EE36BDFD}"/>
              </a:ext>
            </a:extLst>
          </p:cNvPr>
          <p:cNvCxnSpPr/>
          <p:nvPr/>
        </p:nvCxnSpPr>
        <p:spPr>
          <a:xfrm flipH="1">
            <a:off x="7104699" y="3595688"/>
            <a:ext cx="1896428" cy="510540"/>
          </a:xfrm>
          <a:prstGeom prst="line">
            <a:avLst/>
          </a:prstGeom>
          <a:ln>
            <a:solidFill>
              <a:schemeClr val="tx1">
                <a:lumMod val="75000"/>
                <a:lumOff val="2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F78A761-35EE-441D-BC7F-00EB0361FDB5}"/>
              </a:ext>
            </a:extLst>
          </p:cNvPr>
          <p:cNvCxnSpPr>
            <a:stCxn id="20" idx="5"/>
          </p:cNvCxnSpPr>
          <p:nvPr/>
        </p:nvCxnSpPr>
        <p:spPr>
          <a:xfrm flipH="1" flipV="1">
            <a:off x="9029700" y="3552825"/>
            <a:ext cx="791071" cy="586715"/>
          </a:xfrm>
          <a:prstGeom prst="line">
            <a:avLst/>
          </a:prstGeom>
          <a:ln>
            <a:solidFill>
              <a:schemeClr val="tx1">
                <a:lumMod val="65000"/>
                <a:lumOff val="35000"/>
                <a:alpha val="21000"/>
              </a:schemeClr>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78CDA8A6-25D2-4CEF-8566-85DDE2FAB506}"/>
              </a:ext>
            </a:extLst>
          </p:cNvPr>
          <p:cNvSpPr/>
          <p:nvPr/>
        </p:nvSpPr>
        <p:spPr>
          <a:xfrm rot="11174285">
            <a:off x="8990541" y="3460875"/>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43" name="直接连接符 42">
            <a:extLst>
              <a:ext uri="{FF2B5EF4-FFF2-40B4-BE49-F238E27FC236}">
                <a16:creationId xmlns:a16="http://schemas.microsoft.com/office/drawing/2014/main" id="{F3DD0849-9C05-435C-A9F2-7CA8361FEFCE}"/>
              </a:ext>
            </a:extLst>
          </p:cNvPr>
          <p:cNvCxnSpPr>
            <a:endCxn id="19" idx="1"/>
          </p:cNvCxnSpPr>
          <p:nvPr/>
        </p:nvCxnSpPr>
        <p:spPr>
          <a:xfrm flipH="1" flipV="1">
            <a:off x="8509391" y="4242967"/>
            <a:ext cx="1277547" cy="567159"/>
          </a:xfrm>
          <a:prstGeom prst="line">
            <a:avLst/>
          </a:prstGeom>
          <a:ln>
            <a:solidFill>
              <a:schemeClr val="tx1">
                <a:lumMod val="65000"/>
                <a:lumOff val="35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0EE8AC9-FBEF-429A-A8D2-690EFCB81F34}"/>
              </a:ext>
            </a:extLst>
          </p:cNvPr>
          <p:cNvCxnSpPr>
            <a:cxnSpLocks/>
            <a:stCxn id="21" idx="7"/>
          </p:cNvCxnSpPr>
          <p:nvPr/>
        </p:nvCxnSpPr>
        <p:spPr>
          <a:xfrm flipH="1">
            <a:off x="9782432" y="4225587"/>
            <a:ext cx="1357870" cy="584539"/>
          </a:xfrm>
          <a:prstGeom prst="line">
            <a:avLst/>
          </a:prstGeom>
          <a:ln>
            <a:solidFill>
              <a:schemeClr val="tx1">
                <a:lumMod val="65000"/>
                <a:lumOff val="35000"/>
                <a:alpha val="21000"/>
              </a:schemeClr>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B7F80FD-A0ED-4C15-9265-6A60A74FFC4C}"/>
              </a:ext>
            </a:extLst>
          </p:cNvPr>
          <p:cNvSpPr txBox="1"/>
          <p:nvPr/>
        </p:nvSpPr>
        <p:spPr>
          <a:xfrm>
            <a:off x="675083" y="3136612"/>
            <a:ext cx="2771371" cy="584775"/>
          </a:xfrm>
          <a:prstGeom prst="rect">
            <a:avLst/>
          </a:prstGeom>
          <a:noFill/>
        </p:spPr>
        <p:txBody>
          <a:bodyPr wrap="square" rtlCol="0">
            <a:spAutoFit/>
          </a:bodyPr>
          <a:lstStyle/>
          <a:p>
            <a:r>
              <a:rPr lang="en-US" altLang="zh-CN" sz="3200" dirty="0">
                <a:latin typeface="Calibri" panose="020F0502020204030204" pitchFamily="34" charset="0"/>
                <a:cs typeface="Calibri" panose="020F0502020204030204" pitchFamily="34" charset="0"/>
              </a:rPr>
              <a:t>23</a:t>
            </a:r>
            <a:r>
              <a:rPr lang="zh-CN" altLang="en-US" sz="3200" dirty="0">
                <a:latin typeface="Calibri" panose="020F0502020204030204" pitchFamily="34" charset="0"/>
                <a:cs typeface="Calibri" panose="020F0502020204030204" pitchFamily="34" charset="0"/>
              </a:rPr>
              <a:t>年</a:t>
            </a:r>
            <a:r>
              <a:rPr lang="en-US" altLang="zh-CN" sz="3200" dirty="0">
                <a:latin typeface="Calibri" panose="020F0502020204030204" pitchFamily="34" charset="0"/>
                <a:cs typeface="Calibri" panose="020F0502020204030204" pitchFamily="34" charset="0"/>
              </a:rPr>
              <a:t>9</a:t>
            </a:r>
            <a:r>
              <a:rPr lang="zh-CN" altLang="en-US" sz="3200" dirty="0">
                <a:latin typeface="Calibri" panose="020F0502020204030204" pitchFamily="34" charset="0"/>
                <a:cs typeface="Calibri" panose="020F0502020204030204" pitchFamily="34" charset="0"/>
              </a:rPr>
              <a:t>月国赛</a:t>
            </a:r>
          </a:p>
        </p:txBody>
      </p:sp>
      <p:sp>
        <p:nvSpPr>
          <p:cNvPr id="46" name="文本框 45">
            <a:extLst>
              <a:ext uri="{FF2B5EF4-FFF2-40B4-BE49-F238E27FC236}">
                <a16:creationId xmlns:a16="http://schemas.microsoft.com/office/drawing/2014/main" id="{50C96D59-40E1-4C9F-BC22-E6BA401A2A5F}"/>
              </a:ext>
            </a:extLst>
          </p:cNvPr>
          <p:cNvSpPr txBox="1"/>
          <p:nvPr/>
        </p:nvSpPr>
        <p:spPr>
          <a:xfrm>
            <a:off x="4988925" y="4468452"/>
            <a:ext cx="2552034" cy="584775"/>
          </a:xfrm>
          <a:prstGeom prst="rect">
            <a:avLst/>
          </a:prstGeom>
          <a:noFill/>
        </p:spPr>
        <p:txBody>
          <a:bodyPr wrap="square" rtlCol="0">
            <a:spAutoFit/>
          </a:bodyPr>
          <a:lstStyle/>
          <a:p>
            <a:r>
              <a:rPr lang="en-US" altLang="zh-CN" sz="3200" dirty="0">
                <a:latin typeface="Calibri" panose="020F0502020204030204" pitchFamily="34" charset="0"/>
                <a:cs typeface="Calibri" panose="020F0502020204030204" pitchFamily="34" charset="0"/>
              </a:rPr>
              <a:t>24</a:t>
            </a:r>
            <a:r>
              <a:rPr lang="zh-CN" altLang="en-US" sz="3200" dirty="0">
                <a:latin typeface="Calibri" panose="020F0502020204030204" pitchFamily="34" charset="0"/>
                <a:cs typeface="Calibri" panose="020F0502020204030204" pitchFamily="34" charset="0"/>
              </a:rPr>
              <a:t>年</a:t>
            </a:r>
            <a:r>
              <a:rPr lang="en-US" altLang="zh-CN" sz="3200" dirty="0">
                <a:latin typeface="Calibri" panose="020F0502020204030204" pitchFamily="34" charset="0"/>
                <a:cs typeface="Calibri" panose="020F0502020204030204" pitchFamily="34" charset="0"/>
              </a:rPr>
              <a:t>2</a:t>
            </a:r>
            <a:r>
              <a:rPr lang="zh-CN" altLang="en-US" sz="3200" dirty="0">
                <a:latin typeface="Calibri" panose="020F0502020204030204" pitchFamily="34" charset="0"/>
                <a:cs typeface="Calibri" panose="020F0502020204030204" pitchFamily="34" charset="0"/>
              </a:rPr>
              <a:t>月美赛</a:t>
            </a:r>
          </a:p>
        </p:txBody>
      </p:sp>
      <p:sp>
        <p:nvSpPr>
          <p:cNvPr id="47" name="文本框 46">
            <a:extLst>
              <a:ext uri="{FF2B5EF4-FFF2-40B4-BE49-F238E27FC236}">
                <a16:creationId xmlns:a16="http://schemas.microsoft.com/office/drawing/2014/main" id="{78470B80-6880-4E85-A61F-A4211770AAE6}"/>
              </a:ext>
            </a:extLst>
          </p:cNvPr>
          <p:cNvSpPr txBox="1"/>
          <p:nvPr/>
        </p:nvSpPr>
        <p:spPr>
          <a:xfrm>
            <a:off x="9114651" y="3126812"/>
            <a:ext cx="2695244" cy="584775"/>
          </a:xfrm>
          <a:prstGeom prst="rect">
            <a:avLst/>
          </a:prstGeom>
          <a:noFill/>
        </p:spPr>
        <p:txBody>
          <a:bodyPr wrap="square" rtlCol="0">
            <a:spAutoFit/>
          </a:bodyPr>
          <a:lstStyle/>
          <a:p>
            <a:r>
              <a:rPr lang="en-US" altLang="zh-CN" sz="3200" dirty="0">
                <a:latin typeface="Calibri" panose="020F0502020204030204" pitchFamily="34" charset="0"/>
                <a:cs typeface="Calibri" panose="020F0502020204030204" pitchFamily="34" charset="0"/>
              </a:rPr>
              <a:t>25</a:t>
            </a:r>
            <a:r>
              <a:rPr lang="zh-CN" altLang="en-US" sz="3200" dirty="0">
                <a:latin typeface="Calibri" panose="020F0502020204030204" pitchFamily="34" charset="0"/>
                <a:cs typeface="Calibri" panose="020F0502020204030204" pitchFamily="34" charset="0"/>
              </a:rPr>
              <a:t>年</a:t>
            </a:r>
            <a:r>
              <a:rPr lang="en-US" altLang="zh-CN" sz="3200" dirty="0">
                <a:latin typeface="Calibri" panose="020F0502020204030204" pitchFamily="34" charset="0"/>
                <a:cs typeface="Calibri" panose="020F0502020204030204" pitchFamily="34" charset="0"/>
              </a:rPr>
              <a:t>9</a:t>
            </a:r>
            <a:r>
              <a:rPr lang="zh-CN" altLang="en-US" sz="3200" dirty="0">
                <a:latin typeface="Calibri" panose="020F0502020204030204" pitchFamily="34" charset="0"/>
                <a:cs typeface="Calibri" panose="020F0502020204030204" pitchFamily="34" charset="0"/>
              </a:rPr>
              <a:t>月国赛</a:t>
            </a:r>
            <a:endParaRPr lang="zh-CN" altLang="en-US" sz="3200" dirty="0">
              <a:solidFill>
                <a:schemeClr val="bg1">
                  <a:lumMod val="50000"/>
                </a:schemeClr>
              </a:solidFill>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97EC9653-2910-403D-9AF3-1BF2000686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18107" y="3971117"/>
            <a:ext cx="2438484" cy="3321383"/>
          </a:xfrm>
          <a:prstGeom prst="rect">
            <a:avLst/>
          </a:prstGeom>
        </p:spPr>
      </p:pic>
      <p:pic>
        <p:nvPicPr>
          <p:cNvPr id="9" name="图片 8">
            <a:extLst>
              <a:ext uri="{FF2B5EF4-FFF2-40B4-BE49-F238E27FC236}">
                <a16:creationId xmlns:a16="http://schemas.microsoft.com/office/drawing/2014/main" id="{FB969CAD-50CD-411B-9680-310811283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5600" y="849026"/>
            <a:ext cx="3230242" cy="2481108"/>
          </a:xfrm>
          <a:prstGeom prst="rect">
            <a:avLst/>
          </a:prstGeom>
        </p:spPr>
      </p:pic>
      <p:pic>
        <p:nvPicPr>
          <p:cNvPr id="54" name="图片 53">
            <a:extLst>
              <a:ext uri="{FF2B5EF4-FFF2-40B4-BE49-F238E27FC236}">
                <a16:creationId xmlns:a16="http://schemas.microsoft.com/office/drawing/2014/main" id="{8CDF378A-4F1C-4406-9FF4-9BEC225BEC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3765" y="4320794"/>
            <a:ext cx="3982871" cy="2553430"/>
          </a:xfrm>
          <a:prstGeom prst="rect">
            <a:avLst/>
          </a:prstGeom>
        </p:spPr>
      </p:pic>
    </p:spTree>
    <p:extLst>
      <p:ext uri="{BB962C8B-B14F-4D97-AF65-F5344CB8AC3E}">
        <p14:creationId xmlns:p14="http://schemas.microsoft.com/office/powerpoint/2010/main" val="4952367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图片 1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9817" y="1080553"/>
            <a:ext cx="3829960" cy="4696527"/>
          </a:xfrm>
          <a:prstGeom prst="roundRect">
            <a:avLst>
              <a:gd name="adj" fmla="val 3776"/>
            </a:avLst>
          </a:prstGeom>
        </p:spPr>
      </p:pic>
      <p:sp>
        <p:nvSpPr>
          <p:cNvPr id="119" name="椭圆 118"/>
          <p:cNvSpPr/>
          <p:nvPr/>
        </p:nvSpPr>
        <p:spPr>
          <a:xfrm>
            <a:off x="4136164" y="1603967"/>
            <a:ext cx="862376" cy="862376"/>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136164" y="3242281"/>
            <a:ext cx="862376" cy="862376"/>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4132002" y="4876021"/>
            <a:ext cx="862376" cy="862376"/>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5485109" y="1423546"/>
            <a:ext cx="5338672" cy="1082348"/>
          </a:xfrm>
          <a:prstGeom prst="rect">
            <a:avLst/>
          </a:prstGeom>
        </p:spPr>
        <p:txBody>
          <a:bodyPr wrap="square">
            <a:spAutoFit/>
          </a:bodyPr>
          <a:lstStyle/>
          <a:p>
            <a:pPr>
              <a:lnSpc>
                <a:spcPct val="150000"/>
              </a:lnSpc>
            </a:pPr>
            <a:r>
              <a:rPr lang="zh-CN" altLang="en-US" sz="4800" dirty="0">
                <a:latin typeface="Calibri" panose="020F0502020204030204" pitchFamily="34" charset="0"/>
                <a:cs typeface="Calibri" panose="020F0502020204030204" pitchFamily="34" charset="0"/>
              </a:rPr>
              <a:t>组队</a:t>
            </a:r>
          </a:p>
        </p:txBody>
      </p:sp>
      <p:sp>
        <p:nvSpPr>
          <p:cNvPr id="137" name="矩形 136"/>
          <p:cNvSpPr/>
          <p:nvPr/>
        </p:nvSpPr>
        <p:spPr>
          <a:xfrm>
            <a:off x="5485109" y="2999318"/>
            <a:ext cx="5338672" cy="1082348"/>
          </a:xfrm>
          <a:prstGeom prst="rect">
            <a:avLst/>
          </a:prstGeom>
        </p:spPr>
        <p:txBody>
          <a:bodyPr wrap="square">
            <a:spAutoFit/>
          </a:bodyPr>
          <a:lstStyle/>
          <a:p>
            <a:pPr>
              <a:lnSpc>
                <a:spcPct val="150000"/>
              </a:lnSpc>
            </a:pPr>
            <a:r>
              <a:rPr lang="zh-CN" altLang="en-US" sz="4800" dirty="0">
                <a:latin typeface="Calibri" panose="020F0502020204030204" pitchFamily="34" charset="0"/>
                <a:cs typeface="Calibri" panose="020F0502020204030204" pitchFamily="34" charset="0"/>
              </a:rPr>
              <a:t>选题</a:t>
            </a:r>
          </a:p>
        </p:txBody>
      </p:sp>
      <p:sp>
        <p:nvSpPr>
          <p:cNvPr id="139" name="矩形 138"/>
          <p:cNvSpPr/>
          <p:nvPr/>
        </p:nvSpPr>
        <p:spPr>
          <a:xfrm>
            <a:off x="5485109" y="4582749"/>
            <a:ext cx="5704618" cy="1082348"/>
          </a:xfrm>
          <a:prstGeom prst="rect">
            <a:avLst/>
          </a:prstGeom>
        </p:spPr>
        <p:txBody>
          <a:bodyPr wrap="square">
            <a:spAutoFit/>
          </a:bodyPr>
          <a:lstStyle/>
          <a:p>
            <a:pPr>
              <a:lnSpc>
                <a:spcPct val="150000"/>
              </a:lnSpc>
            </a:pPr>
            <a:r>
              <a:rPr lang="zh-CN" altLang="en-US" sz="4800" dirty="0">
                <a:latin typeface="Calibri" panose="020F0502020204030204" pitchFamily="34" charset="0"/>
                <a:cs typeface="Calibri" panose="020F0502020204030204" pitchFamily="34" charset="0"/>
              </a:rPr>
              <a:t>赛前准备及注意事项</a:t>
            </a:r>
          </a:p>
        </p:txBody>
      </p:sp>
      <p:sp>
        <p:nvSpPr>
          <p:cNvPr id="140" name="椭圆 139"/>
          <p:cNvSpPr/>
          <p:nvPr/>
        </p:nvSpPr>
        <p:spPr>
          <a:xfrm rot="11174285">
            <a:off x="483618" y="7006061"/>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rot="11174285">
            <a:off x="1419105" y="6758756"/>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rot="11174285">
            <a:off x="7207200" y="6909882"/>
            <a:ext cx="242320" cy="242320"/>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rot="11174285">
            <a:off x="8313800" y="6627444"/>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rot="13455921">
            <a:off x="6077474" y="6649130"/>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a:stCxn id="141" idx="3"/>
            <a:endCxn id="146" idx="1"/>
          </p:cNvCxnSpPr>
          <p:nvPr/>
        </p:nvCxnSpPr>
        <p:spPr>
          <a:xfrm>
            <a:off x="1620385" y="6801043"/>
            <a:ext cx="1193526" cy="2820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rot="11174285">
            <a:off x="2730685" y="6991999"/>
            <a:ext cx="102364" cy="10236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a:stCxn id="149" idx="2"/>
            <a:endCxn id="144" idx="6"/>
          </p:cNvCxnSpPr>
          <p:nvPr/>
        </p:nvCxnSpPr>
        <p:spPr>
          <a:xfrm>
            <a:off x="4559013" y="6657261"/>
            <a:ext cx="1541294" cy="161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42" idx="5"/>
            <a:endCxn id="144" idx="3"/>
          </p:cNvCxnSpPr>
          <p:nvPr/>
        </p:nvCxnSpPr>
        <p:spPr>
          <a:xfrm flipH="1" flipV="1">
            <a:off x="6238329" y="6728530"/>
            <a:ext cx="1014175" cy="2080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rot="11174285">
            <a:off x="4405973" y="6572175"/>
            <a:ext cx="153494" cy="15349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直接连接符 149"/>
          <p:cNvCxnSpPr>
            <a:stCxn id="142" idx="2"/>
            <a:endCxn id="143" idx="7"/>
          </p:cNvCxnSpPr>
          <p:nvPr/>
        </p:nvCxnSpPr>
        <p:spPr>
          <a:xfrm flipV="1">
            <a:off x="7448803" y="6811345"/>
            <a:ext cx="889905" cy="2328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rot="11174285">
            <a:off x="11401201" y="6822562"/>
            <a:ext cx="191954" cy="191954"/>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p:cNvCxnSpPr>
            <a:stCxn id="146" idx="1"/>
            <a:endCxn id="149" idx="6"/>
          </p:cNvCxnSpPr>
          <p:nvPr/>
        </p:nvCxnSpPr>
        <p:spPr>
          <a:xfrm flipV="1">
            <a:off x="2813911" y="6640583"/>
            <a:ext cx="1592516" cy="4425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1174285">
            <a:off x="10164453" y="7082575"/>
            <a:ext cx="160862" cy="160862"/>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4" name="直接连接符 153"/>
          <p:cNvCxnSpPr>
            <a:stCxn id="151" idx="7"/>
            <a:endCxn id="153" idx="2"/>
          </p:cNvCxnSpPr>
          <p:nvPr/>
        </p:nvCxnSpPr>
        <p:spPr>
          <a:xfrm flipH="1">
            <a:off x="10324839" y="6978629"/>
            <a:ext cx="1097501" cy="1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a:stCxn id="143" idx="1"/>
            <a:endCxn id="153" idx="6"/>
          </p:cNvCxnSpPr>
          <p:nvPr/>
        </p:nvCxnSpPr>
        <p:spPr>
          <a:xfrm>
            <a:off x="8497701" y="6828724"/>
            <a:ext cx="1667228" cy="32554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40" idx="3"/>
            <a:endCxn id="141" idx="6"/>
          </p:cNvCxnSpPr>
          <p:nvPr/>
        </p:nvCxnSpPr>
        <p:spPr>
          <a:xfrm flipV="1">
            <a:off x="626765" y="6859561"/>
            <a:ext cx="793010" cy="1765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a:xfrm rot="8221468">
            <a:off x="8835931" y="7169929"/>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p:cNvCxnSpPr>
            <a:endCxn id="165" idx="1"/>
          </p:cNvCxnSpPr>
          <p:nvPr/>
        </p:nvCxnSpPr>
        <p:spPr>
          <a:xfrm flipH="1" flipV="1">
            <a:off x="10676647" y="6707240"/>
            <a:ext cx="926369" cy="4545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rot="10302814">
            <a:off x="4725822" y="6158448"/>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rot="11174285">
            <a:off x="5745347" y="701722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a:stCxn id="166" idx="5"/>
            <a:endCxn id="164" idx="2"/>
          </p:cNvCxnSpPr>
          <p:nvPr/>
        </p:nvCxnSpPr>
        <p:spPr>
          <a:xfrm flipH="1" flipV="1">
            <a:off x="7111811" y="6372811"/>
            <a:ext cx="977452" cy="195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2" name="椭圆 161"/>
          <p:cNvSpPr/>
          <p:nvPr/>
        </p:nvSpPr>
        <p:spPr>
          <a:xfrm rot="9752182">
            <a:off x="125704" y="6302842"/>
            <a:ext cx="242906" cy="242906"/>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rot="17894363">
            <a:off x="2344275" y="6147982"/>
            <a:ext cx="226188" cy="226188"/>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rot="11174285">
            <a:off x="6855777" y="6230462"/>
            <a:ext cx="256794" cy="256794"/>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rot="11174285">
            <a:off x="10494356" y="6507722"/>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rot="11174285">
            <a:off x="8071926" y="6558229"/>
            <a:ext cx="92731" cy="9273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rot="11174285">
            <a:off x="9456888" y="6623299"/>
            <a:ext cx="145541" cy="145541"/>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8" name="直接连接符 167"/>
          <p:cNvCxnSpPr>
            <a:stCxn id="162" idx="1"/>
            <a:endCxn id="171" idx="6"/>
          </p:cNvCxnSpPr>
          <p:nvPr/>
        </p:nvCxnSpPr>
        <p:spPr>
          <a:xfrm>
            <a:off x="354851" y="6480444"/>
            <a:ext cx="729132" cy="1375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a:stCxn id="163" idx="3"/>
            <a:endCxn id="170" idx="6"/>
          </p:cNvCxnSpPr>
          <p:nvPr/>
        </p:nvCxnSpPr>
        <p:spPr>
          <a:xfrm>
            <a:off x="2489983" y="6369366"/>
            <a:ext cx="1042026" cy="6307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rot="11174285">
            <a:off x="3531706" y="6954522"/>
            <a:ext cx="102364" cy="102364"/>
          </a:xfrm>
          <a:prstGeom prst="ellipse">
            <a:avLst/>
          </a:prstGeom>
          <a:solidFill>
            <a:srgbClr val="59595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rot="13607479">
            <a:off x="1048631" y="6587593"/>
            <a:ext cx="224209" cy="2242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a:stCxn id="159" idx="6"/>
            <a:endCxn id="170" idx="3"/>
          </p:cNvCxnSpPr>
          <p:nvPr/>
        </p:nvCxnSpPr>
        <p:spPr>
          <a:xfrm flipH="1">
            <a:off x="3622797" y="6287841"/>
            <a:ext cx="1104206" cy="6858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3" idx="1"/>
            <a:endCxn id="171" idx="4"/>
          </p:cNvCxnSpPr>
          <p:nvPr/>
        </p:nvCxnSpPr>
        <p:spPr>
          <a:xfrm flipH="1">
            <a:off x="1242444" y="6293690"/>
            <a:ext cx="1106635" cy="3292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64" idx="7"/>
            <a:endCxn id="160" idx="3"/>
          </p:cNvCxnSpPr>
          <p:nvPr/>
        </p:nvCxnSpPr>
        <p:spPr>
          <a:xfrm flipH="1">
            <a:off x="5944865" y="6439246"/>
            <a:ext cx="939191" cy="6198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59" idx="1"/>
            <a:endCxn id="160" idx="5"/>
          </p:cNvCxnSpPr>
          <p:nvPr/>
        </p:nvCxnSpPr>
        <p:spPr>
          <a:xfrm>
            <a:off x="4929577" y="6339152"/>
            <a:ext cx="857688" cy="7027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67" idx="7"/>
            <a:endCxn id="166" idx="3"/>
          </p:cNvCxnSpPr>
          <p:nvPr/>
        </p:nvCxnSpPr>
        <p:spPr>
          <a:xfrm flipH="1" flipV="1">
            <a:off x="8154445" y="6575566"/>
            <a:ext cx="1318470" cy="16606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a:stCxn id="157" idx="2"/>
            <a:endCxn id="165" idx="6"/>
          </p:cNvCxnSpPr>
          <p:nvPr/>
        </p:nvCxnSpPr>
        <p:spPr>
          <a:xfrm flipV="1">
            <a:off x="9030056" y="6607645"/>
            <a:ext cx="1464964" cy="5979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形 3" descr="月亮">
            <a:extLst>
              <a:ext uri="{FF2B5EF4-FFF2-40B4-BE49-F238E27FC236}">
                <a16:creationId xmlns:a16="http://schemas.microsoft.com/office/drawing/2014/main" id="{E7E42F27-7A37-4F37-A66F-C4E9A867FD4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21302" y="5069508"/>
            <a:ext cx="475421" cy="475421"/>
          </a:xfrm>
          <a:prstGeom prst="rect">
            <a:avLst/>
          </a:prstGeom>
        </p:spPr>
      </p:pic>
      <p:pic>
        <p:nvPicPr>
          <p:cNvPr id="6" name="图形 5" descr="星星">
            <a:extLst>
              <a:ext uri="{FF2B5EF4-FFF2-40B4-BE49-F238E27FC236}">
                <a16:creationId xmlns:a16="http://schemas.microsoft.com/office/drawing/2014/main" id="{496F726E-E19D-40C0-B09F-F2C9F1CAC98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56322" y="3460152"/>
            <a:ext cx="422059" cy="422059"/>
          </a:xfrm>
          <a:prstGeom prst="rect">
            <a:avLst/>
          </a:prstGeom>
        </p:spPr>
      </p:pic>
      <p:pic>
        <p:nvPicPr>
          <p:cNvPr id="8" name="图形 7" descr="棕榈树">
            <a:extLst>
              <a:ext uri="{FF2B5EF4-FFF2-40B4-BE49-F238E27FC236}">
                <a16:creationId xmlns:a16="http://schemas.microsoft.com/office/drawing/2014/main" id="{D56537B7-467C-48FD-BA0C-18E033EA524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27657" y="1801973"/>
            <a:ext cx="479390" cy="479390"/>
          </a:xfrm>
          <a:prstGeom prst="rect">
            <a:avLst/>
          </a:prstGeom>
        </p:spPr>
      </p:pic>
      <p:sp>
        <p:nvSpPr>
          <p:cNvPr id="64" name="文本框 63">
            <a:extLst>
              <a:ext uri="{FF2B5EF4-FFF2-40B4-BE49-F238E27FC236}">
                <a16:creationId xmlns:a16="http://schemas.microsoft.com/office/drawing/2014/main" id="{F66F3069-9661-43BF-A851-3362A29F9C03}"/>
              </a:ext>
            </a:extLst>
          </p:cNvPr>
          <p:cNvSpPr txBox="1"/>
          <p:nvPr/>
        </p:nvSpPr>
        <p:spPr>
          <a:xfrm>
            <a:off x="5486697" y="1138253"/>
            <a:ext cx="1569891" cy="369332"/>
          </a:xfrm>
          <a:prstGeom prst="rect">
            <a:avLst/>
          </a:prstGeom>
          <a:solidFill>
            <a:srgbClr val="595959"/>
          </a:solidFill>
        </p:spPr>
        <p:txBody>
          <a:bodyPr wrap="square" rtlCol="0">
            <a:spAutoFit/>
          </a:bodyPr>
          <a:lstStyle/>
          <a:p>
            <a:endParaRPr lang="zh-CN" altLang="en-US" b="1" spc="300" dirty="0">
              <a:solidFill>
                <a:schemeClr val="bg1"/>
              </a:solidFill>
            </a:endParaRPr>
          </a:p>
        </p:txBody>
      </p:sp>
      <p:sp>
        <p:nvSpPr>
          <p:cNvPr id="65" name="文本框 64">
            <a:extLst>
              <a:ext uri="{FF2B5EF4-FFF2-40B4-BE49-F238E27FC236}">
                <a16:creationId xmlns:a16="http://schemas.microsoft.com/office/drawing/2014/main" id="{182D0B1A-4BE4-43B1-B009-8DEFCC0D34F0}"/>
              </a:ext>
            </a:extLst>
          </p:cNvPr>
          <p:cNvSpPr txBox="1"/>
          <p:nvPr/>
        </p:nvSpPr>
        <p:spPr>
          <a:xfrm>
            <a:off x="5541920" y="2697253"/>
            <a:ext cx="1569891" cy="369332"/>
          </a:xfrm>
          <a:prstGeom prst="rect">
            <a:avLst/>
          </a:prstGeom>
          <a:solidFill>
            <a:srgbClr val="595959"/>
          </a:solidFill>
        </p:spPr>
        <p:txBody>
          <a:bodyPr wrap="square" rtlCol="0">
            <a:spAutoFit/>
          </a:bodyPr>
          <a:lstStyle/>
          <a:p>
            <a:endParaRPr lang="zh-CN" altLang="en-US" b="1" spc="300" dirty="0">
              <a:solidFill>
                <a:schemeClr val="bg1"/>
              </a:solidFill>
            </a:endParaRPr>
          </a:p>
        </p:txBody>
      </p:sp>
      <p:sp>
        <p:nvSpPr>
          <p:cNvPr id="66" name="文本框 65">
            <a:extLst>
              <a:ext uri="{FF2B5EF4-FFF2-40B4-BE49-F238E27FC236}">
                <a16:creationId xmlns:a16="http://schemas.microsoft.com/office/drawing/2014/main" id="{597A2C92-6DCD-456F-9A10-13A368D1806B}"/>
              </a:ext>
            </a:extLst>
          </p:cNvPr>
          <p:cNvSpPr txBox="1"/>
          <p:nvPr/>
        </p:nvSpPr>
        <p:spPr>
          <a:xfrm>
            <a:off x="5555872" y="4328084"/>
            <a:ext cx="1569891" cy="369332"/>
          </a:xfrm>
          <a:prstGeom prst="rect">
            <a:avLst/>
          </a:prstGeom>
          <a:solidFill>
            <a:srgbClr val="595959"/>
          </a:solidFill>
        </p:spPr>
        <p:txBody>
          <a:bodyPr wrap="square" rtlCol="0">
            <a:spAutoFit/>
          </a:bodyPr>
          <a:lstStyle/>
          <a:p>
            <a:endParaRPr lang="zh-CN" altLang="en-US" b="1" spc="300" dirty="0">
              <a:solidFill>
                <a:schemeClr val="bg1"/>
              </a:solidFill>
            </a:endParaRPr>
          </a:p>
        </p:txBody>
      </p:sp>
    </p:spTree>
    <p:extLst>
      <p:ext uri="{BB962C8B-B14F-4D97-AF65-F5344CB8AC3E}">
        <p14:creationId xmlns:p14="http://schemas.microsoft.com/office/powerpoint/2010/main" val="231791143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6" name="图片 5" descr="图片包含 户外艺术系列&#10;&#10;已生成高可信度的说明">
            <a:extLst>
              <a:ext uri="{FF2B5EF4-FFF2-40B4-BE49-F238E27FC236}">
                <a16:creationId xmlns:a16="http://schemas.microsoft.com/office/drawing/2014/main" id="{89D524ED-F1C6-411C-BF82-1FE0C3CECF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034103">
            <a:off x="3262088" y="595088"/>
            <a:ext cx="5667825" cy="5667825"/>
          </a:xfrm>
          <a:prstGeom prst="rect">
            <a:avLst/>
          </a:prstGeom>
        </p:spPr>
      </p:pic>
      <p:sp>
        <p:nvSpPr>
          <p:cNvPr id="11" name="矩形: 圆角 10">
            <a:extLst>
              <a:ext uri="{FF2B5EF4-FFF2-40B4-BE49-F238E27FC236}">
                <a16:creationId xmlns:a16="http://schemas.microsoft.com/office/drawing/2014/main" id="{6BCFDEB3-66BB-40C4-8D11-4501056B03A6}"/>
              </a:ext>
            </a:extLst>
          </p:cNvPr>
          <p:cNvSpPr/>
          <p:nvPr/>
        </p:nvSpPr>
        <p:spPr>
          <a:xfrm>
            <a:off x="3048000" y="962025"/>
            <a:ext cx="6096000" cy="4933950"/>
          </a:xfrm>
          <a:prstGeom prst="roundRect">
            <a:avLst>
              <a:gd name="adj" fmla="val 4184"/>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78FF481-D5DD-4D63-B7A7-27E254D01BB4}"/>
              </a:ext>
            </a:extLst>
          </p:cNvPr>
          <p:cNvSpPr txBox="1"/>
          <p:nvPr/>
        </p:nvSpPr>
        <p:spPr>
          <a:xfrm>
            <a:off x="5429250" y="1524000"/>
            <a:ext cx="1333500" cy="1323439"/>
          </a:xfrm>
          <a:prstGeom prst="rect">
            <a:avLst/>
          </a:prstGeom>
          <a:noFill/>
        </p:spPr>
        <p:txBody>
          <a:bodyPr wrap="square" rtlCol="0">
            <a:spAutoFit/>
          </a:bodyPr>
          <a:lstStyle/>
          <a:p>
            <a:pPr algn="dist"/>
            <a:r>
              <a:rPr lang="en-US" altLang="zh-CN" sz="8000">
                <a:latin typeface="Calibri" panose="020F0502020204030204" pitchFamily="34" charset="0"/>
                <a:cs typeface="Calibri" panose="020F0502020204030204" pitchFamily="34" charset="0"/>
              </a:rPr>
              <a:t>01</a:t>
            </a:r>
            <a:endParaRPr lang="zh-CN" altLang="en-US" sz="800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2A4B6A67-80A8-491C-9B75-F838BAA24AB8}"/>
              </a:ext>
            </a:extLst>
          </p:cNvPr>
          <p:cNvSpPr txBox="1"/>
          <p:nvPr/>
        </p:nvSpPr>
        <p:spPr>
          <a:xfrm>
            <a:off x="3733800" y="2847439"/>
            <a:ext cx="4724400" cy="769441"/>
          </a:xfrm>
          <a:prstGeom prst="rect">
            <a:avLst/>
          </a:prstGeom>
          <a:noFill/>
        </p:spPr>
        <p:txBody>
          <a:bodyPr wrap="square" rtlCol="0">
            <a:spAutoFit/>
          </a:bodyPr>
          <a:lstStyle/>
          <a:p>
            <a:pPr algn="dist"/>
            <a:r>
              <a:rPr lang="zh-CN" altLang="en-US" sz="4400" dirty="0"/>
              <a:t>组队：成功的基石</a:t>
            </a:r>
          </a:p>
        </p:txBody>
      </p:sp>
      <p:cxnSp>
        <p:nvCxnSpPr>
          <p:cNvPr id="7" name="直接连接符 6">
            <a:extLst>
              <a:ext uri="{FF2B5EF4-FFF2-40B4-BE49-F238E27FC236}">
                <a16:creationId xmlns:a16="http://schemas.microsoft.com/office/drawing/2014/main" id="{4000AD3B-46B8-4302-97C7-6AB34A88DFA6}"/>
              </a:ext>
            </a:extLst>
          </p:cNvPr>
          <p:cNvCxnSpPr/>
          <p:nvPr/>
        </p:nvCxnSpPr>
        <p:spPr>
          <a:xfrm>
            <a:off x="5657850" y="3771900"/>
            <a:ext cx="87630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0A179309-4274-4AFB-96A6-CDF4D9704354}"/>
              </a:ext>
            </a:extLst>
          </p:cNvPr>
          <p:cNvGrpSpPr/>
          <p:nvPr/>
        </p:nvGrpSpPr>
        <p:grpSpPr>
          <a:xfrm rot="15532708">
            <a:off x="681462" y="1074710"/>
            <a:ext cx="694476" cy="565057"/>
            <a:chOff x="189132" y="3432549"/>
            <a:chExt cx="990433" cy="805861"/>
          </a:xfrm>
        </p:grpSpPr>
        <p:cxnSp>
          <p:nvCxnSpPr>
            <p:cNvPr id="13" name="直接连接符 12">
              <a:extLst>
                <a:ext uri="{FF2B5EF4-FFF2-40B4-BE49-F238E27FC236}">
                  <a16:creationId xmlns:a16="http://schemas.microsoft.com/office/drawing/2014/main" id="{3E1E71E1-150B-4EBB-ACA2-3809BDB92488}"/>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644F1BB-7050-437B-A0D9-2C5C16232620}"/>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58349CB-A746-42FE-B196-071D1F66F4A6}"/>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1EA2E525-99FB-4DC3-85D4-E58FF0F0D4CB}"/>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DA1CB48-5631-4E05-8CE8-88FAC410BB1B}"/>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92A36A2-19F3-40B6-80DB-E53E8B94E159}"/>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54F5DAC7-1D40-43F9-9CFA-72281B05A6C2}"/>
              </a:ext>
            </a:extLst>
          </p:cNvPr>
          <p:cNvGrpSpPr/>
          <p:nvPr/>
        </p:nvGrpSpPr>
        <p:grpSpPr>
          <a:xfrm rot="10245300">
            <a:off x="10476938" y="5647410"/>
            <a:ext cx="694476" cy="565057"/>
            <a:chOff x="189132" y="3432549"/>
            <a:chExt cx="990433" cy="805861"/>
          </a:xfrm>
        </p:grpSpPr>
        <p:cxnSp>
          <p:nvCxnSpPr>
            <p:cNvPr id="20" name="直接连接符 19">
              <a:extLst>
                <a:ext uri="{FF2B5EF4-FFF2-40B4-BE49-F238E27FC236}">
                  <a16:creationId xmlns:a16="http://schemas.microsoft.com/office/drawing/2014/main" id="{33C9463E-892C-4B04-92A8-B5F992BCAF1B}"/>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F8A5D8A-C7AA-4520-9F05-4E3EAB9A8BB5}"/>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997A725-A58B-4628-A8C3-E026E0A2203D}"/>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4229617-E9A0-435F-BCAF-7E25DFAF9586}"/>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93BFD55-5477-402D-8578-F79D81368B6D}"/>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5B85F38-CF17-4884-9D3E-DDDB8A7614DB}"/>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431F0BD9-69CB-4CCC-B8E7-0B7E6E6DEAEA}"/>
              </a:ext>
            </a:extLst>
          </p:cNvPr>
          <p:cNvGrpSpPr/>
          <p:nvPr/>
        </p:nvGrpSpPr>
        <p:grpSpPr>
          <a:xfrm rot="10245300">
            <a:off x="10169401" y="1627033"/>
            <a:ext cx="356950" cy="290431"/>
            <a:chOff x="189132" y="3432549"/>
            <a:chExt cx="990433" cy="805861"/>
          </a:xfrm>
        </p:grpSpPr>
        <p:cxnSp>
          <p:nvCxnSpPr>
            <p:cNvPr id="27" name="直接连接符 26">
              <a:extLst>
                <a:ext uri="{FF2B5EF4-FFF2-40B4-BE49-F238E27FC236}">
                  <a16:creationId xmlns:a16="http://schemas.microsoft.com/office/drawing/2014/main" id="{2936E32B-E9DC-4E8A-B75F-1EED6707F551}"/>
                </a:ext>
              </a:extLst>
            </p:cNvPr>
            <p:cNvCxnSpPr/>
            <p:nvPr/>
          </p:nvCxnSpPr>
          <p:spPr>
            <a:xfrm rot="11174285" flipH="1">
              <a:off x="311114" y="3515865"/>
              <a:ext cx="190563" cy="6380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BD51EE2-2913-4585-A666-E12E7B7BCDD3}"/>
                </a:ext>
              </a:extLst>
            </p:cNvPr>
            <p:cNvCxnSpPr/>
            <p:nvPr/>
          </p:nvCxnSpPr>
          <p:spPr>
            <a:xfrm rot="11174285" flipH="1">
              <a:off x="262523" y="3881807"/>
              <a:ext cx="860986" cy="331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6C1BA9E-834D-4534-8020-5E0F4B8ED7C2}"/>
                </a:ext>
              </a:extLst>
            </p:cNvPr>
            <p:cNvCxnSpPr/>
            <p:nvPr/>
          </p:nvCxnSpPr>
          <p:spPr>
            <a:xfrm rot="11174285">
              <a:off x="550844" y="3476915"/>
              <a:ext cx="587028" cy="4550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9FFC6E8B-50CB-438D-8A6D-D449E71BB9CA}"/>
                </a:ext>
              </a:extLst>
            </p:cNvPr>
            <p:cNvSpPr/>
            <p:nvPr/>
          </p:nvSpPr>
          <p:spPr>
            <a:xfrm rot="11174285">
              <a:off x="1067390" y="3905787"/>
              <a:ext cx="112175" cy="11217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4744B69-2504-4E39-B7BE-7ED83650C6CE}"/>
                </a:ext>
              </a:extLst>
            </p:cNvPr>
            <p:cNvSpPr/>
            <p:nvPr/>
          </p:nvSpPr>
          <p:spPr>
            <a:xfrm rot="11174285">
              <a:off x="189132" y="4082061"/>
              <a:ext cx="156349" cy="156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C9A2361-C803-4CB7-93E4-70AD38516113}"/>
                </a:ext>
              </a:extLst>
            </p:cNvPr>
            <p:cNvSpPr/>
            <p:nvPr/>
          </p:nvSpPr>
          <p:spPr>
            <a:xfrm rot="11174285">
              <a:off x="520660" y="3432549"/>
              <a:ext cx="89295" cy="8929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89670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653D671-08A8-43DF-A8BC-DF47B1E01F19}"/>
              </a:ext>
            </a:extLst>
          </p:cNvPr>
          <p:cNvGrpSpPr/>
          <p:nvPr/>
        </p:nvGrpSpPr>
        <p:grpSpPr>
          <a:xfrm>
            <a:off x="767557" y="217775"/>
            <a:ext cx="3404400" cy="769441"/>
            <a:chOff x="767557" y="217775"/>
            <a:chExt cx="3404400" cy="769441"/>
          </a:xfrm>
        </p:grpSpPr>
        <p:sp>
          <p:nvSpPr>
            <p:cNvPr id="5" name="文本框 4">
              <a:extLst>
                <a:ext uri="{FF2B5EF4-FFF2-40B4-BE49-F238E27FC236}">
                  <a16:creationId xmlns:a16="http://schemas.microsoft.com/office/drawing/2014/main" id="{1E53139E-C9DC-450F-B8CA-D94AFA066A33}"/>
                </a:ext>
              </a:extLst>
            </p:cNvPr>
            <p:cNvSpPr txBox="1"/>
            <p:nvPr/>
          </p:nvSpPr>
          <p:spPr>
            <a:xfrm>
              <a:off x="876640" y="217775"/>
              <a:ext cx="3295317" cy="769441"/>
            </a:xfrm>
            <a:prstGeom prst="rect">
              <a:avLst/>
            </a:prstGeom>
            <a:noFill/>
          </p:spPr>
          <p:txBody>
            <a:bodyPr wrap="squar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400" b="1" kern="0" dirty="0">
                  <a:latin typeface="微软雅黑"/>
                </a:rPr>
                <a:t>负责的队友</a:t>
              </a:r>
            </a:p>
          </p:txBody>
        </p:sp>
        <p:sp>
          <p:nvSpPr>
            <p:cNvPr id="6" name="矩形: 圆角 5">
              <a:extLst>
                <a:ext uri="{FF2B5EF4-FFF2-40B4-BE49-F238E27FC236}">
                  <a16:creationId xmlns:a16="http://schemas.microsoft.com/office/drawing/2014/main" id="{4565D500-286A-4719-8760-68850F882D25}"/>
                </a:ext>
              </a:extLst>
            </p:cNvPr>
            <p:cNvSpPr/>
            <p:nvPr/>
          </p:nvSpPr>
          <p:spPr>
            <a:xfrm>
              <a:off x="767557" y="271524"/>
              <a:ext cx="90035" cy="612864"/>
            </a:xfrm>
            <a:prstGeom prst="roundRect">
              <a:avLst>
                <a:gd name="adj" fmla="val 50000"/>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7" name="矩形 6">
            <a:extLst>
              <a:ext uri="{FF2B5EF4-FFF2-40B4-BE49-F238E27FC236}">
                <a16:creationId xmlns:a16="http://schemas.microsoft.com/office/drawing/2014/main" id="{D2C1C5A0-4E98-46CD-B81A-22D83E4A865E}"/>
              </a:ext>
            </a:extLst>
          </p:cNvPr>
          <p:cNvSpPr/>
          <p:nvPr/>
        </p:nvSpPr>
        <p:spPr>
          <a:xfrm>
            <a:off x="349749" y="1135625"/>
            <a:ext cx="5933064" cy="5450851"/>
          </a:xfrm>
          <a:prstGeom prst="rect">
            <a:avLst/>
          </a:prstGeom>
        </p:spPr>
        <p:txBody>
          <a:bodyPr wrap="square">
            <a:spAutoFit/>
          </a:bodyPr>
          <a:lstStyle/>
          <a:p>
            <a:pPr>
              <a:lnSpc>
                <a:spcPct val="150000"/>
              </a:lnSpc>
            </a:pPr>
            <a:r>
              <a:rPr lang="zh-CN" altLang="en-US" sz="2400" dirty="0">
                <a:latin typeface="Calibri" panose="020F0502020204030204" pitchFamily="34" charset="0"/>
                <a:cs typeface="Calibri" panose="020F0502020204030204" pitchFamily="34" charset="0"/>
              </a:rPr>
              <a:t>数学建模国赛一般为</a:t>
            </a:r>
            <a:r>
              <a:rPr lang="en-US" altLang="zh-CN" sz="2400" dirty="0">
                <a:latin typeface="Calibri" panose="020F0502020204030204" pitchFamily="34" charset="0"/>
                <a:cs typeface="Calibri" panose="020F0502020204030204" pitchFamily="34" charset="0"/>
              </a:rPr>
              <a:t>9</a:t>
            </a:r>
            <a:r>
              <a:rPr lang="zh-CN" altLang="en-US" sz="2400" dirty="0">
                <a:latin typeface="Calibri" panose="020F0502020204030204" pitchFamily="34" charset="0"/>
                <a:cs typeface="Calibri" panose="020F0502020204030204" pitchFamily="34" charset="0"/>
              </a:rPr>
              <a:t>月初刚开学之际，建模过程三天四夜时间，其间不可避免会占用到上课时间，并且一般都需要熬大夜，所以大家选择的队友可以能力不强但是一定要负责且重视这项比赛，不要因为‘’我不想比了，反正什么也不会“‘’啊？数学建模是明天，可是我要上课啊”“我现在外地实习呢，赶不回去”等等各种理由而中途放弃比赛</a:t>
            </a:r>
            <a:endParaRPr lang="en-US" altLang="zh-CN" sz="2400" dirty="0">
              <a:latin typeface="Calibri" panose="020F0502020204030204" pitchFamily="34" charset="0"/>
              <a:cs typeface="Calibri" panose="020F0502020204030204" pitchFamily="34" charset="0"/>
            </a:endParaRPr>
          </a:p>
          <a:p>
            <a:pPr>
              <a:lnSpc>
                <a:spcPct val="150000"/>
              </a:lnSpc>
            </a:pPr>
            <a:endParaRPr lang="zh-CN" altLang="en-US" dirty="0">
              <a:solidFill>
                <a:schemeClr val="bg1">
                  <a:lumMod val="65000"/>
                </a:schemeClr>
              </a:solidFill>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1296C580-1CB6-42F3-941C-4BCBBC0D59FF}"/>
              </a:ext>
            </a:extLst>
          </p:cNvPr>
          <p:cNvPicPr>
            <a:picLocks noChangeAspect="1"/>
          </p:cNvPicPr>
          <p:nvPr/>
        </p:nvPicPr>
        <p:blipFill rotWithShape="1">
          <a:blip r:embed="rId2">
            <a:extLst>
              <a:ext uri="{28A0092B-C50C-407E-A947-70E740481C1C}">
                <a14:useLocalDpi xmlns:a14="http://schemas.microsoft.com/office/drawing/2010/main" val="0"/>
              </a:ext>
            </a:extLst>
          </a:blip>
          <a:srcRect l="-1" r="-129" b="8124"/>
          <a:stretch/>
        </p:blipFill>
        <p:spPr>
          <a:xfrm>
            <a:off x="6921911" y="1696065"/>
            <a:ext cx="4768643" cy="3780503"/>
          </a:xfrm>
          <a:prstGeom prst="rect">
            <a:avLst/>
          </a:prstGeom>
        </p:spPr>
      </p:pic>
    </p:spTree>
    <p:extLst>
      <p:ext uri="{BB962C8B-B14F-4D97-AF65-F5344CB8AC3E}">
        <p14:creationId xmlns:p14="http://schemas.microsoft.com/office/powerpoint/2010/main" val="40932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F5770E4-4792-4448-97A6-5D2620D3938F}"/>
              </a:ext>
            </a:extLst>
          </p:cNvPr>
          <p:cNvGrpSpPr/>
          <p:nvPr/>
        </p:nvGrpSpPr>
        <p:grpSpPr>
          <a:xfrm>
            <a:off x="767557" y="217775"/>
            <a:ext cx="5003978" cy="769441"/>
            <a:chOff x="767557" y="217775"/>
            <a:chExt cx="4536422" cy="769441"/>
          </a:xfrm>
        </p:grpSpPr>
        <p:sp>
          <p:nvSpPr>
            <p:cNvPr id="5" name="文本框 4">
              <a:extLst>
                <a:ext uri="{FF2B5EF4-FFF2-40B4-BE49-F238E27FC236}">
                  <a16:creationId xmlns:a16="http://schemas.microsoft.com/office/drawing/2014/main" id="{CD347BFF-426A-4755-A573-B8D78CD68DDD}"/>
                </a:ext>
              </a:extLst>
            </p:cNvPr>
            <p:cNvSpPr txBox="1"/>
            <p:nvPr/>
          </p:nvSpPr>
          <p:spPr>
            <a:xfrm>
              <a:off x="876640" y="217775"/>
              <a:ext cx="4427339" cy="769441"/>
            </a:xfrm>
            <a:prstGeom prst="rect">
              <a:avLst/>
            </a:prstGeom>
            <a:noFill/>
          </p:spPr>
          <p:txBody>
            <a:bodyPr wrap="square" rtlCol="0">
              <a:spAutoFit/>
              <a:scene3d>
                <a:camera prst="orthographicFront"/>
                <a:lightRig rig="threePt" dir="t"/>
              </a:scene3d>
              <a:sp3d contourW="12700"/>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400" b="1" kern="0" dirty="0">
                  <a:latin typeface="微软雅黑"/>
                </a:rPr>
                <a:t>情绪稳定的队友</a:t>
              </a:r>
            </a:p>
          </p:txBody>
        </p:sp>
        <p:sp>
          <p:nvSpPr>
            <p:cNvPr id="6" name="矩形: 圆角 5">
              <a:extLst>
                <a:ext uri="{FF2B5EF4-FFF2-40B4-BE49-F238E27FC236}">
                  <a16:creationId xmlns:a16="http://schemas.microsoft.com/office/drawing/2014/main" id="{E1D2946A-3F6F-43C2-9686-9AB71325F4EE}"/>
                </a:ext>
              </a:extLst>
            </p:cNvPr>
            <p:cNvSpPr/>
            <p:nvPr/>
          </p:nvSpPr>
          <p:spPr>
            <a:xfrm>
              <a:off x="767557" y="271524"/>
              <a:ext cx="90035" cy="612864"/>
            </a:xfrm>
            <a:prstGeom prst="roundRect">
              <a:avLst>
                <a:gd name="adj" fmla="val 50000"/>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
        <p:nvSpPr>
          <p:cNvPr id="7" name="矩形 6">
            <a:extLst>
              <a:ext uri="{FF2B5EF4-FFF2-40B4-BE49-F238E27FC236}">
                <a16:creationId xmlns:a16="http://schemas.microsoft.com/office/drawing/2014/main" id="{8B82D979-3A5B-4BA5-A419-5B3E2139019E}"/>
              </a:ext>
            </a:extLst>
          </p:cNvPr>
          <p:cNvSpPr/>
          <p:nvPr/>
        </p:nvSpPr>
        <p:spPr>
          <a:xfrm>
            <a:off x="349749" y="1135625"/>
            <a:ext cx="5933064" cy="5573321"/>
          </a:xfrm>
          <a:prstGeom prst="rect">
            <a:avLst/>
          </a:prstGeom>
        </p:spPr>
        <p:txBody>
          <a:bodyPr wrap="square">
            <a:spAutoFit/>
          </a:bodyPr>
          <a:lstStyle/>
          <a:p>
            <a:pPr>
              <a:lnSpc>
                <a:spcPct val="150000"/>
              </a:lnSpc>
            </a:pPr>
            <a:r>
              <a:rPr lang="zh-CN" altLang="en-US" sz="2400" dirty="0">
                <a:latin typeface="Calibri" panose="020F0502020204030204" pitchFamily="34" charset="0"/>
                <a:cs typeface="Calibri" panose="020F0502020204030204" pitchFamily="34" charset="0"/>
              </a:rPr>
              <a:t>数学建模竞赛时间紧迫，任务繁重，压力巨大，大家难免会有紧张的情绪，在面对一道题的建模思路大家总是会出现分歧的，有分歧就探讨交流，看哪一个模型更加贴切实际，一定要避免个人主义，要心平气和地讨论，不要带着个人情绪参与讨论，发生争吵甚至破坏了友谊；建模过程中一定要有序分工，联系密切，行程透明，最好在一个教室里一起建模，时间安排一致，以防建模过程中队友失联</a:t>
            </a:r>
          </a:p>
        </p:txBody>
      </p:sp>
      <p:pic>
        <p:nvPicPr>
          <p:cNvPr id="1026" name="Picture 2" descr="情绪稳定卡皮巴拉表情包 的图像结果">
            <a:extLst>
              <a:ext uri="{FF2B5EF4-FFF2-40B4-BE49-F238E27FC236}">
                <a16:creationId xmlns:a16="http://schemas.microsoft.com/office/drawing/2014/main" id="{9B729F87-5C44-4FAF-A08B-B2F07BFF6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502" y="1839591"/>
            <a:ext cx="4193807" cy="317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7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D27271-3C6F-4BDF-8E14-A8E1430E2330}"/>
              </a:ext>
            </a:extLst>
          </p:cNvPr>
          <p:cNvSpPr txBox="1"/>
          <p:nvPr/>
        </p:nvSpPr>
        <p:spPr>
          <a:xfrm>
            <a:off x="654915" y="363200"/>
            <a:ext cx="1533710" cy="584775"/>
          </a:xfrm>
          <a:prstGeom prst="rect">
            <a:avLst/>
          </a:prstGeom>
          <a:solidFill>
            <a:srgbClr val="595959"/>
          </a:solidFill>
        </p:spPr>
        <p:txBody>
          <a:bodyPr wrap="square" rtlCol="0">
            <a:spAutoFit/>
          </a:bodyPr>
          <a:lstStyle/>
          <a:p>
            <a:pPr algn="ctr"/>
            <a:r>
              <a:rPr lang="zh-CN" altLang="en-US" sz="3200" b="1" spc="300" dirty="0">
                <a:solidFill>
                  <a:schemeClr val="bg1"/>
                </a:solidFill>
              </a:rPr>
              <a:t>建模手</a:t>
            </a:r>
          </a:p>
        </p:txBody>
      </p:sp>
      <p:sp>
        <p:nvSpPr>
          <p:cNvPr id="5" name="矩形 4">
            <a:extLst>
              <a:ext uri="{FF2B5EF4-FFF2-40B4-BE49-F238E27FC236}">
                <a16:creationId xmlns:a16="http://schemas.microsoft.com/office/drawing/2014/main" id="{EEAFAE43-9116-4634-A884-C3190DF2569F}"/>
              </a:ext>
            </a:extLst>
          </p:cNvPr>
          <p:cNvSpPr/>
          <p:nvPr/>
        </p:nvSpPr>
        <p:spPr>
          <a:xfrm>
            <a:off x="0" y="2705725"/>
            <a:ext cx="3759267" cy="1446550"/>
          </a:xfrm>
          <a:prstGeom prst="rect">
            <a:avLst/>
          </a:prstGeom>
        </p:spPr>
        <p:txBody>
          <a:bodyPr wrap="square">
            <a:spAutoFit/>
          </a:bodyPr>
          <a:lstStyle/>
          <a:p>
            <a:pPr algn="just"/>
            <a:r>
              <a:rPr lang="zh-CN" altLang="en-US" sz="2200" dirty="0"/>
              <a:t>负责对实际问题进行分析，</a:t>
            </a:r>
            <a:r>
              <a:rPr lang="zh-CN" altLang="en-US" sz="2200" b="1" dirty="0"/>
              <a:t>抽象</a:t>
            </a:r>
            <a:r>
              <a:rPr lang="zh-CN" altLang="en-US" sz="2200" dirty="0"/>
              <a:t>出数学模型，确定模型的假设、变量和参数，运用适当的数学方法建立模型。</a:t>
            </a:r>
            <a:endParaRPr lang="zh-CN" altLang="en-US" sz="2400" dirty="0"/>
          </a:p>
        </p:txBody>
      </p:sp>
      <p:sp>
        <p:nvSpPr>
          <p:cNvPr id="10" name="矩形 9">
            <a:extLst>
              <a:ext uri="{FF2B5EF4-FFF2-40B4-BE49-F238E27FC236}">
                <a16:creationId xmlns:a16="http://schemas.microsoft.com/office/drawing/2014/main" id="{A4EB8189-4DB4-4401-9504-FCAE5DC927B3}"/>
              </a:ext>
            </a:extLst>
          </p:cNvPr>
          <p:cNvSpPr/>
          <p:nvPr/>
        </p:nvSpPr>
        <p:spPr>
          <a:xfrm>
            <a:off x="3941533" y="2340092"/>
            <a:ext cx="3759267" cy="2492990"/>
          </a:xfrm>
          <a:prstGeom prst="rect">
            <a:avLst/>
          </a:prstGeom>
        </p:spPr>
        <p:txBody>
          <a:bodyPr wrap="square">
            <a:spAutoFit/>
          </a:bodyPr>
          <a:lstStyle/>
          <a:p>
            <a:pPr algn="just"/>
            <a:r>
              <a:rPr lang="zh-CN" altLang="en-US" sz="2200" dirty="0"/>
              <a:t>需要熟悉掌握并运用数学原理，如解析几何、高等代数、数学分析、概率论与数理统计等；需掌握数学建模的基本方法和应用场景，如优化模型、预测模型、评价模型等</a:t>
            </a:r>
            <a:r>
              <a:rPr lang="zh-CN" altLang="en-US" sz="2400" dirty="0"/>
              <a:t>。</a:t>
            </a:r>
          </a:p>
        </p:txBody>
      </p:sp>
      <p:sp>
        <p:nvSpPr>
          <p:cNvPr id="11" name="矩形 10">
            <a:extLst>
              <a:ext uri="{FF2B5EF4-FFF2-40B4-BE49-F238E27FC236}">
                <a16:creationId xmlns:a16="http://schemas.microsoft.com/office/drawing/2014/main" id="{DFF81B67-23B2-4947-94C8-7F44E79FC7FE}"/>
              </a:ext>
            </a:extLst>
          </p:cNvPr>
          <p:cNvSpPr/>
          <p:nvPr/>
        </p:nvSpPr>
        <p:spPr>
          <a:xfrm>
            <a:off x="8119040" y="2705725"/>
            <a:ext cx="3759267" cy="1446550"/>
          </a:xfrm>
          <a:prstGeom prst="rect">
            <a:avLst/>
          </a:prstGeom>
        </p:spPr>
        <p:txBody>
          <a:bodyPr wrap="square">
            <a:spAutoFit/>
          </a:bodyPr>
          <a:lstStyle/>
          <a:p>
            <a:pPr algn="just"/>
            <a:r>
              <a:rPr lang="zh-CN" altLang="en-US" sz="2200" dirty="0"/>
              <a:t>建模手也需要了解一些优化算法，会使用</a:t>
            </a:r>
            <a:r>
              <a:rPr lang="en-US" altLang="zh-CN" sz="2200" dirty="0"/>
              <a:t>MALAB</a:t>
            </a:r>
            <a:r>
              <a:rPr lang="zh-CN" altLang="en-US" sz="2200" dirty="0"/>
              <a:t>、</a:t>
            </a:r>
            <a:r>
              <a:rPr lang="en-US" altLang="zh-CN" sz="2200" dirty="0"/>
              <a:t>SPSS</a:t>
            </a:r>
            <a:r>
              <a:rPr lang="zh-CN" altLang="en-US" sz="2200" dirty="0"/>
              <a:t>等数学软件使得模型实现，会一些画图与排版</a:t>
            </a:r>
            <a:endParaRPr lang="zh-CN" altLang="en-US" sz="2400" dirty="0"/>
          </a:p>
        </p:txBody>
      </p:sp>
    </p:spTree>
    <p:extLst>
      <p:ext uri="{BB962C8B-B14F-4D97-AF65-F5344CB8AC3E}">
        <p14:creationId xmlns:p14="http://schemas.microsoft.com/office/powerpoint/2010/main" val="369927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406C7F-5760-4B32-A6FB-0E04427367BC}"/>
              </a:ext>
            </a:extLst>
          </p:cNvPr>
          <p:cNvSpPr txBox="1"/>
          <p:nvPr/>
        </p:nvSpPr>
        <p:spPr>
          <a:xfrm>
            <a:off x="730386" y="457712"/>
            <a:ext cx="1533710" cy="584775"/>
          </a:xfrm>
          <a:prstGeom prst="rect">
            <a:avLst/>
          </a:prstGeom>
          <a:solidFill>
            <a:srgbClr val="595959"/>
          </a:solidFill>
        </p:spPr>
        <p:txBody>
          <a:bodyPr wrap="square" rtlCol="0">
            <a:spAutoFit/>
          </a:bodyPr>
          <a:lstStyle/>
          <a:p>
            <a:pPr algn="r"/>
            <a:r>
              <a:rPr lang="zh-CN" altLang="en-US" sz="3200" b="1" spc="300" dirty="0">
                <a:solidFill>
                  <a:schemeClr val="bg1"/>
                </a:solidFill>
              </a:rPr>
              <a:t>编程手</a:t>
            </a:r>
          </a:p>
        </p:txBody>
      </p:sp>
      <p:sp>
        <p:nvSpPr>
          <p:cNvPr id="3" name="矩形 2">
            <a:extLst>
              <a:ext uri="{FF2B5EF4-FFF2-40B4-BE49-F238E27FC236}">
                <a16:creationId xmlns:a16="http://schemas.microsoft.com/office/drawing/2014/main" id="{681B4259-3426-41B8-8CE7-0B030F0A4DD7}"/>
              </a:ext>
            </a:extLst>
          </p:cNvPr>
          <p:cNvSpPr/>
          <p:nvPr/>
        </p:nvSpPr>
        <p:spPr>
          <a:xfrm>
            <a:off x="335750" y="1886366"/>
            <a:ext cx="4310337" cy="3085268"/>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ea typeface="微软雅黑"/>
                <a:cs typeface="+mn-ea"/>
                <a:sym typeface="+mn-lt"/>
              </a:rPr>
              <a:t>主要任务是将建模手建立的数学模型转化为计算机可执行的程序，通过编程实现模型的求解和数据处理，与建模手密切合作，对模型进行调试和优化，提高模型的运行效率和准确性。</a:t>
            </a:r>
          </a:p>
        </p:txBody>
      </p:sp>
      <p:sp>
        <p:nvSpPr>
          <p:cNvPr id="5" name="矩形 4">
            <a:extLst>
              <a:ext uri="{FF2B5EF4-FFF2-40B4-BE49-F238E27FC236}">
                <a16:creationId xmlns:a16="http://schemas.microsoft.com/office/drawing/2014/main" id="{1EE0FE10-58C5-4BE8-B12D-88F1E7FB8E51}"/>
              </a:ext>
            </a:extLst>
          </p:cNvPr>
          <p:cNvSpPr/>
          <p:nvPr/>
        </p:nvSpPr>
        <p:spPr>
          <a:xfrm>
            <a:off x="5576030" y="1865274"/>
            <a:ext cx="6116322" cy="3594702"/>
          </a:xfrm>
          <a:prstGeom prst="rect">
            <a:avLst/>
          </a:prstGeom>
        </p:spPr>
        <p:txBody>
          <a:bodyPr wrap="square">
            <a:spAutoFit/>
          </a:bodyPr>
          <a:lstStyle/>
          <a:p>
            <a:pPr algn="just" defTabSz="914377">
              <a:lnSpc>
                <a:spcPct val="150000"/>
              </a:lnSpc>
              <a:buClr>
                <a:srgbClr val="E7E6E6">
                  <a:lumMod val="10000"/>
                </a:srgbClr>
              </a:buClr>
            </a:pPr>
            <a:r>
              <a:rPr lang="zh-CN" altLang="en-US" sz="2200" dirty="0">
                <a:latin typeface="Calibri Light"/>
                <a:ea typeface="微软雅黑"/>
                <a:cs typeface="+mn-ea"/>
                <a:sym typeface="+mn-lt"/>
              </a:rPr>
              <a:t>需要熟练掌握至少一种编程语言同时，要会一些数值计算方法和优化算法，以便更好地实现数据的处理和模型的求解。也需要掌握具备良好的数学基础并了解一些数学模型，便于和建模手一起交流与讨论。另外也需要掌握一定的排版技巧，且信息检索能力强。</a:t>
            </a:r>
          </a:p>
          <a:p>
            <a:pPr algn="just" defTabSz="914377">
              <a:lnSpc>
                <a:spcPct val="150000"/>
              </a:lnSpc>
              <a:buClr>
                <a:srgbClr val="E7E6E6">
                  <a:lumMod val="10000"/>
                </a:srgbClr>
              </a:buClr>
            </a:pPr>
            <a:endParaRPr lang="zh-CN" altLang="en-US" sz="2200" dirty="0">
              <a:latin typeface="Calibri Light"/>
              <a:ea typeface="微软雅黑"/>
              <a:cs typeface="+mn-ea"/>
              <a:sym typeface="+mn-lt"/>
            </a:endParaRPr>
          </a:p>
        </p:txBody>
      </p:sp>
    </p:spTree>
    <p:extLst>
      <p:ext uri="{BB962C8B-B14F-4D97-AF65-F5344CB8AC3E}">
        <p14:creationId xmlns:p14="http://schemas.microsoft.com/office/powerpoint/2010/main" val="4487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FOLDER" val="C:\Users\Administrator\Desktop\点与线\"/>
  <p:tag name="ISPRING_PRESENTATION_PATH" val="C:\Users\Administrator\Desktop\点与线.pptx"/>
  <p:tag name="ISPRING_PROJECT_FOLDER_UPDATED" val="1"/>
  <p:tag name="ISPRING_UUID" val="{9E835B18-4CBE-4158-BA05-AC18079C87BA}"/>
  <p:tag name="ISPRING_SCREEN_RECS_UPDATED" val="C:\Users\Administrator\Desktop\点与线\"/>
  <p:tag name="ISPRING_PRESENTATION_TITLE" val="点与线"/>
  <p:tag name="ISPRING_ULTRA_SCORM_COURSE_ID" val="EB056CF6-F6FB-419C-8F15-BF4BD319FD02"/>
  <p:tag name="ISPRING_SCORM_RATE_SLIDES" val="1"/>
  <p:tag name="ISPRINGONLINEFOLDERID" val="0"/>
  <p:tag name="ISPRINGONLINEFOLDERPATH" val="Content List"/>
  <p:tag name="ISPRINGCLOUDFOLDERID" val="0"/>
  <p:tag name="ISPRINGCLOUDFOLDERPATH" val="Repository"/>
  <p:tag name="ISPRING_OUTPUT_FOLDER" val="C:\Users\Administrator\Desktop\变色龙文件\点与线"/>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JVexIH9LMokMwAAAgWgAAFwAAAHVuaXZlcnNhbC91bml2ZXJzYWwucG5n7Xx7VFNX/q/Wju20KO10HIQCqS+sL56likDSDi1URVERoxKIFJQqkgghQAhJ2rEFLWBExAR5ZFrfBJIiQkggiS2VAAHiK0TNy0pCkGOCJCYh73uCtlpnutb93Tu/de+61z9YIfuc/f189/f9PftkH9m8KW7OGz5vzJgxY866zz7ZOmPGnwJmzJj1+euzwZHiDV5vgh8zMVvj/j6DMeT7APzyaubHGz+eMaOF/KY97U/g9z8f/GwnZsaMud3uv5kC9IWMGTN2tq375ONthalaeTZZm4lTElITUz9K/Whxw+Wt+5MIWy07kyLIu8peDV+15B+fZdd9sm1fXeyXX8fX/vVswF/e/jYZ/v2ft316pm3h1l3vbvvTq2d3n7orY19jM5Q/JBjMSoGvYOBUjbpNUsy7EYffKx88dQe/6TKp6Q5RcvUcxDUl8EJ3TfZc9SRNdW9QupzmmSCLM+Zeyu85cPSOP4sbET/aPz7kHptRsOBd1Xgu1X6dTNymeMs9ci9wT1mXb4BL6bKR1HOmb9LFfNhXYHkbNX2ZemkdD3gNNvUxbon7+xVCb4CFMe4W3YwvbRnUqI8tCRdcfTT7OpyfRjQBA4cfvTU/IOFY2niaweYJfo16tSA0njgWAykqSyBZb5ZUJ6/pCTaeJ1nPow2DaGJrlzaio09jtohITr0J6dRThMCENIToMhCsRxKKv+8KpCCx8sVkvATJiqJoLZewYwaEfv7ErYkwN/E8kLhzQGQfuBrkuBHEjfib/acg+09XqxKguIucaG66R6LrIc3RKpwZMQtBdEwJYETcnQ1B3G0KZ/0jUAiPh2JPF6MkuCYm0UinsKLNaaHK1hZIloEYCHuMX23mAhqeXwBJpyHq9OxmMzoyXiEwuC2AoRkq6XMgdWEH7XaRy64ea+PW3WkBhx6d3BKafs90qeAGVvAz0KFLV3/ovY8OHFXv6M7gwczdqQrkiNKkBzgT36ErjouxpcHxr4BijdQoSvp6H7XEfu1xAmZrheFx0t6pFhQF0Ds5qMiTxapFEJxB37siTILFkWw5EvoFff7sck/io0MUVp9gcE9W3k5Ks83fKtMJI8PjRx2IBpZkxTKSpoCo0V/yGGSvRAexifLVkmbpqKRLfzCFwrxjIgJJNeyEkmvG/YNarNTWpLkTPeRkj+qbtSMqLczeDSs25OgnXWaXU4m22XOlssxolG96R/RwcM1Es2MGm4dup2jw+x0WkbnP6i/EDGj1BJ5/EJ+haVAyZUQHVN0O5HxOCEoiVwlXsOXWqWRcdb7xdo48LMM2Hxcopi1yG5hOJiTnxjmP07Z8XvGxt7k9Zjj/8gA267MdsPWnWt4zD0qBfDYq8n2GVK3dAYlEZ17ZwRocUaVrHEZf/eTwDFwvJpnF9RT4BBjQy0azWjOakmmAz4PQ5WpOsc57LPSe2mo/BYBSi+SPclxWpAtQ23CRZiXvlRBJs2AnZBFFzYmiIVioTn8YGqnJGcaksO7chW5XDGlOaWptmQcGBENY9mD+rX4sW2vtwqRAFRwn1DeLOiC4TSSPSuw4kdri7NuDi1R6AkSLj4YHcLrqF2CilcYOy1o1EWiR2ICcYXM60bNRwF4P6qaFpZTiyo23LVO4hw88+tKbDO+ZRlaCojho1uVRB5CjBoqzl35ieHNbT7nHDCEnmyF679jbuyv+tKHnaxkKv1MhGqthSdIZQK4t/CPV5LB2oVkK267Dj2E6E0AxmEPtzfC1e4ulR7/21uUSShqWpA/5aHNdHjGAubjPyC7G86N0Vs8BVchwtmSkyWzIR5HqBXegkn5TSztaUBbEmxq9TRVKMP1SacgHw+9xuA8ZfhjqgFlb9M3nxEGaA8GDqIe/nM9GByajNfgv5IETmhCDo9XRemziKoLnv2g4Ykv0UJK+y9SdEZh8WnX87Q/IBFDlFbVsh1MU7F4nTKeOY4d9dADp11ZS6vE6ng2ddc0nbPiHypzdkR8E4khytCuHxRJlt5vlfL6vVWYiYyhHw+NRAjbX8UVHDx/RXr0lSJJ5baCQKkg5lBYoytY3djscoX/XwmJVTilLApoiSr8GLxXcJenYJJUWZCvLZjoubBdNQn3BtfyTxYMbsngN7GLQeGnG8kIAv1gZg4uUNE/UG6mVZsMaKdwnTtcZ62yWnSuqo6ugtokRRLurqFm6SgroiQyR1NIB8HCBOB17pQgLy3/FHVsBhbOiz/4nEnfrsvQ4VKvfY72JI7JiU9pT183zfkVCWEhmB0pJMu3rLZDgUMZDZEQ1EAb11cuGsye6l82tAuZVSaWqrOMfhzLzEORqod5WLxBJvVdICtkqKFsX0K3aCMlE23bYRI7GtFAy37V6ieHbPseeAi21W1UUqXzNe0RPDER2y03ibyqZBSg+iqVIHR6J5cGHJWyrU0irQiBBxZiUkkqBwuXU2Pv2SKJj9FHDmEFDf7bezjLPcgf/Ye6cKssGkBBzbf9Yi9/r7TGfzv5S+0VLanabf3rFXG+PXKmxRT8/68wOSQpozSG5BBAHGTOwQJTNJUE25VAH3qu2NTGRPb1doaExKbO7ECxncy9WKgtgibS5tQgK0uDElvQZ+4Ux/uByLCjlUToY+l5nOz00uIy6FBY3SOAfYNBEk4Yk9xqEkuAaoF35Luiyg5JollAKcG7DdEV1xRtZSpIlfEIDpIBrakzLdd0GHFGCKKI/3tHAIHc2jBTxLDKJYSe5Zeg1d5ghyvqCa1p2V7ySbBESe4501QMS8rqe/IdCrPfMYax0weLTm2cfwsp95g87hrFsEujlUDKfm51xbQe5SsrUFIPeFSSYf07ftnMRcgnN7Jz3LaCED/zAiu3GpihSJVetd2NLurC4Ep4xh05ucUQnHxrxiUK7jVBU4GJrnIBlVK9NVzvKK4GRTRBNoO+ImWSLrp1o6eLHshE83mt6k9VAm2gzRtdrKMDwo44DkNXduxXIbpTZwSLV0bcpJTni9LiCkgM0tD9eHsBSQmc/iRkZVBXKL516P8/icK/U/5Vu1Z9D46MPEF1gHfBl6ZVg3D88Ej1rlSS3GBYExze8132re9QMAb8Wvu5RNZ3Vr3sHuIuGL0+HubPRjBlxmdRX3Z9Hh4L/7P70rU/7i/tzzdruxe7Pg3kTVgPMZXhzug5ID/2fnVWybrqoGPuvwc7n2vVCLybPOn4VYPKJC9ZFvJkboDpwYagcmM6eM5qDiJNlXjD7L56QwbePP76Z+6Gq/MLQ0SPTs79wiJEO8ek///24InXo8PhD6nw36JcnF29MyhT8PA10efG+xrWRAdPc/XPJukTxnZCQacKr1p1q/I3OuhvbsPnx06x/tOH4ucbW9M+n2d11/IOker93ptd47fiZiy8h/mMQZwWnJal47X2LhsYvFOEVmAdHljZ0FJo7lYSt+rphgxAziBnGbfuN6I0HlK8mLp5vWC64knhSc6AuivwMfK2jATdakzuF91WxgUnmM4ybE38lHbBx9DLPB994pRY+Prnpu2ecbeLvf4Svk10uP14qSzDDn63rvJI4hpfJzoSvVzwmcpTP47QvUm53CiVB3Mc3TidzMVx9/wqK6GzR0Rx5+2nVRt152/Pg6Mjh7PpdYkw5cBmyhImH+Z1/Htyxm1Xnvnhx/4muIUde1/MwjdcDNzWPR8RKkk5njOU9E/+Dx/TYzjVtjZr5cHHF8e9uXnwOjemjvX+rsSF928Y/mmNjhK0v2fQ7JvZfLkukFx1t0XL+aBK9tvwPgM7UHv2DK76hf4DD+rf3j2T/W+jCd9fW/xuhKP4rpNOjDANhavU79Zue2XM9UfyF1/ntRt9FfqGbxv9g0Uer/i14T3tt+R9c4QF/MCdWjO1Z928ZGGk8l7P1fOJzlocMv3v1YlK0YGz8D6akjzf+wZSOTeI1F38nAzTs9ioRzGU/ndxl4D766U01aIntkKXYtc88Ms+aLeAIrm+8+yLvoKGPjJ1rfgFLmZgQbWxvmcip1BA/836BUrRZhlGPmdf0YiQjyOcnZTG5+ZOqqoST3cplQszQ7y+T47ynwJrFTJl1b1k/Jnx9Q8L/y/Hzgc7as5qXM3kD7FQHY8baJKmddoQhS8yBppjzn9cAp7MBr2OXFfBtcrQBlF1qFxhqyCjsLnWE8lPvv9IK7x8p09BIzutL0KsgmugJsFeRWk4hwqGjegTz5nNhtjNrTpU09PaeY8IvCr6Vq1+fGggTIaKMtxLJCnyWdyay8JdvhKxOeLxPQELrs4XpGPup8TTHw8ygIBE9wDCi8B7L3Ynip0ZQwRrvuLQ59L4aCnAcF1jcQOYOWSrfPyuFRu7st+FSgQ8v4v0tayy+w1hbboo/Gk87IZDNbbUJ5NBR665mPVuF2SVh5mDaHLLPCdFY1nMWVLBnPlgvlu9jR53eqRIfqoRv3Xs4+ZCiVQTFW+YD1vDg0aTDEySXLYiZzOQhJHsuC23sQLNIytYuJ7+L65IFgHRzo5X2U1+hi/wtt3EwPgrW0x4lkRUkp66rESDU6U0zQ0R75JmEAQS/X7BTosnJlVtzJqOYRl+Mw2o34MZQ9OdU1b+mvYTXXL4HiKsL61V/KIV77B1LljCHb58E+7O55xANArA5fKgdowgGtZJHrAbRctagIFltFT+OyiX0/Mgo/4Et2h8t0Go6CUTpdx/syUOI9hGa2yWaSQwtSufErMMxbMI82/NKD/12z2fC4PZqoeSHjp72bADKlh//Kphy1n4qJJDpPxDMIjV55Elto+2WcLU1/JVzYPuzOpsmxDYIimT0XTGqIvHnDROmkbPGuuHDHHTKSXI12G0tpQEckrG4kclEPed4BRKfG5zGX1ZOaKoPS2cGho43D1+hSEfnHcHVGXfYbJ8yNrCJ3Ppcef77MijlAQ6RSY2XQuRDhHZa3C7RvmgXAbhU3GT8dpBbfqqkb+SZg9yQV1ce8LkKUh6REruE5KC42R2OqZMfBzIbEMw1Mic1r58cw4SvHLUCc6vkhs8kfgGGFgloZADPWKcf73cYkLTEfswd547CfoLeV5/VI3KQT8LN17XP62Yt2E872mHOOiRrJIWRzPwo3jI5Hv7W3pUDNnZKfzBFyjSDLXAu3xFcswAzhwiPJufJ00KbITOV0AmxKSRsZSyUqCKyoWpHFE07Rf04P9oVFctAkqu3YGxt1+W/W86Wg5HWpD0P6aiqkFWHEBkHpLzcEHMffYbEKP1l1UhKDwebgmKVXD1BbiPAyJ1+b4ZZ1R8CSZVyQ6+jfaJAPanvsMEx57SYuzCXQxLMSk7fo+LIMqvJVZoaQM+Gx1x4Xi0vS8OXEC9ADIOtkfOLomNnWJSw73+jb9QLg5D2sThY0Qcff3YjQXjn2LOLux+fDSI8uI9X2hSnl/39eGCg6Ou6OeKaHL//tS7tv9zmMdRCpFN/tYBnqC+TIEmO44q776K7JkclAcjzrkmYM86C7ToiIugwXnyXjU+a/M6TMHZfQtRKAhuI1get1SJ0n6ZOxLWeOgidBrryfkwtSmHmuxxlFCSRbT+1CQp2hJRZiphJhZln1mdtJmSv8XwqFzGTaLw+cC5mbUbdwIrF9Bbdgn76UjrzbTLsiWj7fzgnrYYYnPe9+DuIBDPRxiJ1+o75X0ogjCeqJd8Kap/GGFQ/uRuOVDaDjcN3vqP+HPuOAqPx/uTeX2M1DxRyNXJELXPNWs2atBtEFGSYP/LXtLvClZppDD9qh1+gf3yU1kvugCNXP7sKGCXIIH7P5DXXCplk8pug4u/sdycLnzTbq+TZcMcasw1cWW75yHn7GjPuiRU1x9h+LR5S+qVSsHtqEwqROHV1HMV+xqG2YKNjl7CQkExXSHuzlGmaYDI4KWdthSlK6zBLYQqHPoYVGQC+E6DA7tuFfLtQwomCTv3omZrqxZYnSZJyCf6tHNQd4oBjRO3QCjov2t+tszH9yEFPxMbZh0uSvpMQlTOpA6uSVQ0E05041lTfPYpQYWgwR3FUS7VBIqZUcFuopYGli5BlAJJANoZt3q+yUrCd682THEXhSAWLUBF2NylGljGng+aya4RCFrmWhSQYxeB/6hFmyCTZNUWGpOyiAIY1KUD63q/tdyU809gNmgnPN+PR0PMxKuV9GclRGOX9xDk29r9fcz2wO6Okc8+c6qzXu3TBNVKmoFDftzSIiR+tyVR0rWTuGmCyo/ipSQyyuAgmWsHkIECOjJPteoSnVg1alFAyxZ0goCN+2tjOXCM/esyWFsosRxBGw2hs3/npc0qzbg9oJVggRA9wVkri+nvZgcpdzG8Ri8Y4UZBFhAm8slO8YqkBnYPi50fxnng2wNmzGDFLlQmz3YmjOM900YRhgefAjCcdpi81H9od+xOiAclcLhHs50Kk8NxUbGcnyjYi88bQZ+rWtndnxPY41FlUxKyM2D5sbe9H1O+CtYKfyo8s46OCkN0Z0B6TvllbyOZG0dA6luttfW0v/yqblx+l+BW8Gb6BMZmjLLqaXnIx0TtAgtnlSlUlsYQCWedGKUTjvFYK3Tb3oKRldq9x/Gdj+g1pWq5tf9949bdAdTnNrlqqzLV8EL/34YA0OevgALmE+SOGeylUohytPp6MW6I1id4nL31qFqis95pir172+9tpjjaJct42P0CyIkIi6BzPr5aeBJF+8uJtnouWtM3u9Tju/cqi0/fyqeVJxvnwOcduBu+sJneiKJV6qLOirxdzwdmkL3xq6oBpzdyqBw6w3FNLs840oVgNhuFsIRmjHBV0pEd+NDqPvAzGIJSnXcJfVTlNuKTR/DMDe2xS+bZY+bhoBdnzN+ZuS12v7dmqQLqcGYqhHyishDQqwvXhqLVFR0cVSNz7RrypNqStLTevk6GdUWOWTLGIlyMpmnkn6PvfQpAn3VtJqygJ3SqTuBLP3qhjkQbKz+1zId+GffJ7qHVZMiEpAp+sACvxH3MqiFnzNwD54t5CUF27yCFyHUPqWbC6DRIg+aJjF4VJigvt3lPSj3XZd2B3wV7hBZKlHlWWru1SQQpzfIBG12o9K7cUuDKrBWVPwpH8THkSUF0J9l+31FSwCicGKo8ey/qivItL4Fu3PNhHbVJB93H5d/m0YUMTCr6TTKhF2fp/dAR7A0lH9qU05By07e+XoW34LY5O8s1gXBJgkgs6te91FuswtBWuAX3h0wdutSchYsXR8qyfpa7Cgrvkb71fo28JjbY9bKWQW/06tjrfHGR3HbedMTr3u4j9Ai6oZuNt1jLmtqbZLGCXq0FlUuYPvM4uueLgWzr8ViXGdo8rvykvr8aVO75wOyazSarBNcH3M0K3K8Tve0Ocj0qFsNYo/6f50CxNmYv1HHQHP71oJfm1p0WYI9/LtYBaupJJbXbKcq2/3qx0wqK6jWplV9PvRvlWuKvRV07lmrkTq1zPXUE6T4eIx3qMxeOJtOWuh7l3n14QPJgFmfooghNiGJH9atg3cqwDmdDEoyiEyIv36Bu9KOi88GmjUpcKxqvcgyNFDSSn5fkLXU4LzKVRj/U8jIFYN1s0lJt7njbUqdPB7noFMAkieP2a4wlgYreqYbBHYC6naHqwv5YUKWL3jm+Z+9mn+lkNMW6l8610/X9D5ZEyvcs8na7hYCy+T3KKXH+uqylGa/BRSiDlN2rNDJeR75RcdbelZW7VkQMr8zap8ZHKEUvqxDMgrHpe0vEh/gM89zemxHuoJ/xjp/+/N8bxqLrR3TvNuW8KJW1r0fwnwfw0EBq/3nPRtHgO5qWUrHuQljHN4VGGMHhZPREGpqvA1KIHZ8umNzFvnoc5HpSBlc4GMiok8+mNAKOkj0nQZqGLlgoFosOL6je4NC47rYxcrFrkJYLaDjxAugCSY+wk4VdmUGHxe2fYb8IcN4U5i7vXzT5uPwXP576z50ofpo95I+LEREsxUi0yamAuC6tcZ8E0wDeOcryQxZPXz8J/Q/2wOwOMcIukoQ0Z7+OWpkZYqpnF6tz51UNnjY488aMOv8DzExG/LozlHWCYkKnnVdlyLSYlT7j7+FdLTK6A1FRjG6NM23EcyLVhXdiUHmr59zaB0Ga57U7h/YIqf5b7qYCwhWBb30ewhBHr4Rt9ngqOo10REHZYJaGXVHlQvOHDm6nSzDUItTi1EhjOhuNk5au894au2Xth4PUqM8ZS1NW1NVT9Ia7JOKknfkbOshgI9bBuCftJvbeGwwCj0T4bOl73Wr9HCRtlQ0NHTYCAb9gvcJD/kbkNwcwdmKKaJQ7DbcuarMPxuHJj4yCCpdgEVGfcGDk1TaSwCSvPp8YDcfSwhaPzyoB5lVJ4UKB3Qvus9T3dWqP3juHgGhuatC0SrbnUWE5hT5jEVFwXHRUUPVctQjsRBbB+rtPzS+37yD2/yvhaWuhppan6GN2YPrwsvc9aCTRrVywM61JdKl8BxHUnllAd71VJkeE8ldP7Y9aeGfU9Pg9OCM09Vmhjv1ngE8Q6XVz96wJjSvs8Fnj/xbxn8c5F/U4BI+z7jC/6/rlzzhE2insqdGSPjr9Kov6QHrUpMJncCUHrfVkQZJFvcveItZXX/1bNxHcIsGoyWX8zorl+AWGv7F0zQIZnflJu/FZg/LbXbqvMWnlEC4a9USeQlGoJN6d0j+SfAZVCzhpAnFYVdTm+YPujI2+p2NvJbC4SRZPGM6FVR5Oc8aP4fXOO1aPqPph2uzgJdiy4ZjK9okq6JcP1Rp/2n5f8ZiTq+AzhR9SWXO4bYSy503Z8X0UJAMU9DP9JpQ0/fC6KHL6LoafahPpCqaZOcJtMubHsBOy8pZWtEuXy4tqVh3LEa/Y9k+zWG/tOwM0oQZ92RSXrOW8kk7LquvafiP/f8tzo8idl/HWsd8DZ0spfdTAdazqVDt1p8+L6dIu/yFz07DE8HahYreiYGl3Nx1n2L78Xpf59KPq/v2u7BXYm3DKSDe3SXuVPebnu36fZq0i57o7Fq3BAjY9Q3rQohsxT255bcjLo6FdvJsAIk7cSE2ZmLn8xrhIepkNWlHrc61LhufRnsVUtPv4o+PdDSXPmX8GNPzc1aeRPBxs4z8V8ceHbJC3TET6EMNqGcMDvbv00o8NqYvEHa6yqpbCdTh5G8cLMkj7DXmox9eXoy9GXo//p0fzaNH06xHb77DiH6zIpnVJp19T9MnQqi+9QrSYZVguFzONko7sYpKCRxkmU3rIyAeZ4XEvu5Lpg9lLXoxtOfeL1Z2FpvLGnLDi+gQXmvITi++9QSCio8WJCtWTibPmR5KxrnQ9651/k2Jd7L5II2OMjagxbp2k9MNHqt4gFmTgm4KKfLwD3d73ercJFZlDtQS41H2FXI51qNVPiJ+PA0qVpQcyV9nqlpV64Bc31yZmDx8FYwuytxhZMLYIG6NcAesfmjkCRYEAtJbcyhHvYqGgK1nLcNpojSUcTwOjHmZJpoAW4WscICs0idKX/PoB9Oj9AJF3QrSo6O0I8CJzRvueV9XCDJZyy51pZOcHbyLPJJ1KJ5fb38xVDeyxTy1hKYnnv/I7ZN8vPSyFeSFaCJRxCmnO4clhTBf96dETtBFqGNVyVE+BJZ4aiNSZcuWxvSoNNxVanM4T6/PAiBYvxWzjfDg9P/TpN3yUfVVJlc1FVl1NTOpq+C1JLPEr3zcF6m0JVzYILPQPc8iNAjuRwDYueFioi2NCwvbsRtITZ3Q5siwLZjjyklUrJrECRYZ0FKye5co6efT5kV3ilUaPQAt8AujA9hbIg6JCCU8xdGJKeHqicWwhA8ZZJbdeuHO5fciu+FAezuSvbaQliEzvJfIfHJTzE4hTMXeaIc//Kcr0+mF0NhK5h5OTKNcu9Fxu+FXqcwPF9AsIQKJdfv1bTigq7o8i0mZK6VUk0ZQv2WWrkNE4u9KjSaANL+8q/kppZoJIBjuMg5ZfgdFURDDZc3xKCPh9uXwXEnZXcpkJGhuirDPnh8QzIPCSzceAwu8FlLVguIR8FWz4SM3cFaydzYEAKOC2FYn5Ijaa1AcnYIM15vOPfukAoM1XmLMSWXKGnvn2bu/VgCsWGFvA9CrxfhbPlPm+E+aKUSH3xdu+ZEoNwBOXi9mFtCB6q9qscOZRcS25pjO3rvUAVCF9nO4oyDg+o2UQ8rqHbWtcumrj9b/GOC+DPVR90n6CfgnEKjyrPxJejL0dfjv73jy7sXqwB0PYK/pYXC04wu+VF7J6hWfL7hxFksBxWH55ZRylmFjwXs3jGZjROvLiOXUzWPF8ThxspJAvFi2+p5e+c63NlZJVSavGn/Xd0EdjPXE6lCz9Ud7n5uTFvBs+hRWPOQS19CVBr/Uni1t/ggGNglB0Mvkh4trqY0PiG1d1nTM8Q5vZNi+0u/Ddm1i4Gc3FY/H7kS0L/3xJyl2LT20I/vRmEiDLLMJRU95aQBCF37z2UuTfNvCZwInyg+xkumYHT9Bt4fYbbCig/1YjTGPB1z7bV/Y6D1YJfaDzUoqqidKs2BHHzIuJTMw/jxy+eDxR0yZbq80v6Cy5FkWvLD0ulmSeKtW2SQKXC7N4Qup5Mzvw996zauVXeGvebeXETjjP7DgtXrMTU2jnZkW/sVSWfVjurD7OVSZJmIYtc35Inz+Ry7xLrOvZTBwQ7ma+nzFKZTN57WeRO/yCWnBjdLiLgbYmM55zJnbOlpPTQWXJsKpYKjx/Nt1TqCN4G/fIBBG2B+2E3NqXnGsL88zsJXRGBo1osDmWwG0RIxdLu3dDUQNGIipMEjdVVkSttcFH0rM8ZyaIlaKa7eOCPOk5Im8kUcltJX3ktDh8tkGVGC/4FHCxQupNLOhz0+fTQAMbMoPQUHauEW14rnQxetBtVhcTQEPz+H2rIlBY03uKzPFFXS2btiklDVdmaGT5JYf4o0kCUOTn9i/D47aJodboWpjC1n9/1e5PQXkvLrTgg8V5C16//2aPQ2xwKHdVyw19lzDyYjMXpWh3YNoVIcERcZCd4Lwh7nwHfxpiZh7cZJ+mCHZAgikbLTWS+wHZvcM13KEehAduvpbuuDVonNY7dHdlzvqR31QuEainkTRG1g3BV1W4kpv655uO8pIpvbbm1UaLiAa1WYuiXvCdBJ0PQLhmE8iw8lmaAVetqvwAJeXmmSjjW3gQ0fpVTUQJUly47fd9ntRn2Fx4X5diBVWzytulDTBTNvKNZeV37qQhIpnypmVnSFzWcf2BAO6zphAQkNgA+6wwRqNJrWsyAQUqmnt/xgkjOdWf0tJfn4pd1K4vwyB52ea63duEhuUlwRTK/BjDBFjZ8d1COtn0r0KpxXcaJ9Tpat8nhUYqzG3dIBcnqnHZRuFm0B7cJMFmw0QI7xx8Dy9/7iRw2dPEFx+ocJNljNTv/I07aqQ1mO4W3bAwO4vwLbq89lpZrQ9bzxrV2+AVj4fZ/8e6u/XmyVBS1uPgFR5XnUYtNdzKD4gTG8d7wj1KxuCKnRRMURHa7PHHA9vOL95vmVd2UMrv0/WppVvmALSFq8me1dO3gC4o0R8dDwSjilQBGATVTmH/h1oOkF3jqCa6B/KKYWzVZgS4e0RfVp77g+Db/APd7ZWWZoPPrtY/vZjG9AxK6nj0ZW+AN9nHfdWcYIeyLgaK3LLcSE1KccejQz0at2s0Xb9L/1WRdX250VvSWH5WSVugbhYlOocw7wPDG+vr8F5BjStbVF7zMDy8J/R8gdMajqo7pekxz3jyt3Pdg6ct3m15CvIR4CfES4iXES4iXEC8hXkK8hHgJ8RLiJcRLiP85CK7TCpDPvbauCB+x6Bn9IL5df5VMfHw67p2vFzsu18157mIs0nqDEsgzcyeiTy1c/OC+Pr73zuZ6b0naf8/5Bb87NsFp5pOmD2g6GP8f+53NXJ8AvqF+AmG/DnFcv4p2DKNTiu/NgnQUWh+cT9jUAG9ANmQ2oI246Vms9s4tbXeiAvX2EU/nPU/U5VXqdraIQzLeJpdFuWyyYVRUPNEBIPlT7rc29H0NjVHKqIlxg5u3e6hi9QpkxB2vFnls+9lilFjTVS2NQnXewarMj9fSXBvlhVT7lACWCv0xkaJJIUBZxiMJxfe3YuUK9/lMKcUWIZIoVZP0S0m507/nuREH1VeyUkQO3IOzFIX9Lsl6k0YUYqVKigyFl28nioa1PMsgmqfmYC1YEpJpDcv1gqRz5K/Bpn40Gbqata70fC/XIuwY/ftoT/eRVJVe38ivKtGbxKUw+y96g6I/u9HWcMiuUBjfdIELgzLo6IYCo0UWO7uBZqmhsX3xjYC5oVjfx0o5uSWMkvlqGc3GpnXasaRIXRzP5L3YEO76Bjn1zWpBXzkJMC8kOjUkZ/+WCLOQyUajWAwhraycwEZxuVz02WnmTnemQCVRROdKjVXr0PUT+DfWkgn13dcNoPg6ILivfg4TRSU6/dR122i27Vga5rhypLM4ZKCitG98XXRgo0iz2Ts39C21xCNanN0euj/p9JbUBSy/Q/odElwUKghp1vZS4G/uLR+Q2iYDF+URmfr8HpUR314yiO2043Yw/zl4jUXAjoicD0UnR0ZzxbTKGFgstNSYX9BZPASIDIQ5VYLCs0Zs6jyt2xxkZPvj7caCKkwiQZcsJgxtJDLpIsdbJX2zmiE4ru4YNS0rMjDl6ooA8lL+Upuy06PQgoXN12iN+3vKS7PmD1xhod4BRDGxfAcdYiCa8fgngIoh2s0H+Vn/lKXmS3QG8VcboLHGFlaUW0OdFBL+Byu+L6IR6moeh2oCSMouOgl9Ixi3IWtxI0Pav+JGO3MHPcMjmdk/4kziF2RRZeQ8HB6mu8pxXPJv5Tg+sKcYM1XtkBEOq7ZBmb1NSTZ/Z70Ncq+LAUEabbLS8fRZ4NLO2ndMRLg6j+PFkt10jiiin5wHB03UOwC9r+ITMTbZlvbFivRtjNXr/eFGvHnT3CrxSGma3tpI5ibJNdBtEDw4KcmhmHCk4mzABeiHoIumrNW4bm84a/U5kGSOgJMevUbaTJyD+ukp78n6ETZcHnA6w5nNH1f+TUVUC1pY6Y9MSuqAGhC0pdvQ8Si1CYj7Lt1hI7MPRA/fcLxbJadVSonlgEJX7x8As14np9otNJfl6gpmV+6j+XDCQ1BGT5fXiApbD4oR9ENdv3vXTj+xUNNkXetmJZNkyiRtJ/oxAL93A8wpZo70ApQm5QwF11zPcdSewHt3DpPyMu54xsrIxfVh15qVtfbUpsmQbiQRGerLnCycU23BzimU2lQ57YeQPVe0BNPIveHHmapj5EoYZTUucOJWsMX9ozAvpO2uxJ/Acp2BOUdggejIi1ATaMR9SaIlSZS4aek/jHyc9UMS4YBb1Y+MTJLjfRfRefEi729u89rp9FCJ/m5s65jbrVq1R7XzkCjJBIvtbIL8oqj1J3dWMbHEbWuH32IzhPM7GEL6XyVqqWtq0GeVRNsOGsInA2pL27sOvS01xb+UWB416hPJNCA4OY/bGycEvTNN43Qm1LqJ31HcWXRVtRRm6RMCuTgzrFgsUDTqMNXFdVGUbSkksXrLtFRt7vifcrRdnM2kW29PH47n6tltNB8Det8MMekT8wCr3ZGHT3FumpLyHVK0LfKG6cNkS+dIUfn40uv6HexAvo5Zuw1ZBtKqiqIUH5UKhzEDmkqzAadyrGeIJEFoNP9opWBQbYnUmaD40uJVJ6V2fFXJunuKJCW5pYR/4tAPnI2quC4WwWmgBcV1jqejtWhStW+v92y4FBi2AZL10yJt0rOb9b6cBflbp8Uq7eev2uHwU3EY+yswlsg7SeqJ0psjqolTbKKDi3KZG42J+KzHnUfGgZYkeealu0cPWSL1pktaJc2sttr9IrJd/jWVoc3MOLi5QA+seays/SD+FTPDShxwSVv758Ple9mNjh93gkLSZps5JpbUueuJmi87aV1aSYDrEG5szc4nrEyV8afK9BOQ1ZXDO/7mvZhFaU7LtRXwyg8DS3XD/6S2k1tZqVMthPDPdbX6ApAeKOpToMHWNOktzUKGT4DEWI2lFSsseJXPXvOsh1ZrPrIzRiWKNYY/mB/wFR5OgDHgH4/e05awjK5HTbk/jP7Q7KQ1TwuKL25jMInNT/zUKXhT78pXYypiSGc6p7XJyvFyzdNdhlwdps93v23Wkwk11AiFkh0UTk4299uDkX9nvJ3nKvgBaOQFgKYZIB3WFPcGewNAB4rv8ukB46SldQth49qn6qLbPTdgHZcc10dvOfi7pi2qNa8ZoCNXTP+f2Oc67L/2qXuiTls7BRvP2uWBs3Y2/RgSNNBrlP6ysnvXQ3Sr//n9kT3N8J0MfnLzLzoeMbSZI1qsxgxihBqK131EeLxOSi7LKt8ohe9GySXB3mLJmXTqAbv7DL4g948phbC3ktkrJUnmmQpQYYgk18TgdgbSdXiikZPyRBI3npMKVu3RGMjcBnkXzNwfNvLxsltJza6DQp+h4QvU0NvqpRPtpKW7KJm7pXd5PrlzTlnCzRtvwpYOX3wikWUiPEFhiWL6BLBomQ+RD1sdb+sQfC4qJN7pMj2NMetjBfY0gnvnn2iEk4z3VxNHVivuw4lqeKBzSGmJpLBCNv/UBHKq9bxOb3KFrBMbn3jfBgmHZ23bOv2/pNI1OeC68hD5KU5MX04nzwGrlHchU1de6+eTZJ/c5X2eW4F2M/3mzuHPWC5b+qmeNuMbP9lT9jvmm518BOEdsSQDXO3iZlG649ZuRQKQ1apQKpiXHJk3b5iUEsSwxMwo7bPfucAL8OtWDbH4Dm0Z32x2KtRTVNgFuEWudMiFUlU7O8G440oCmE+Azdzxs2o8oDZZ2jjQ6YSQ+eCuEmXLOjsdiQMA0pob+XUDTByJZHuSGbLdL9+qlTDUQuzp20RqubHgJwep2rZ25K6pmiJxRI4lNTL7QB9at4smMM0jPwjoVlk9L462Sz/Od31+0uYTYMg8bT2V51EViftUFeS8H3QyPWMJa5DQKHiF+L2VKHNSzrNc6Yl95ruNVhL+JOgBSeaLTa7VqDYuisv/TeEH+HstEEoX3/kanUN4YowAiwiw+vmHEPDx2Jb9VASspH54B0Vf8H3UsIKDbIKvPwc4bylA9gRu9u5CNVrlV+ZulQmDCI0aBaqYn6q0skyCwuY1JRME18BAYYNVtKwQrNcCSZ/gI6NSBUprMgm4r7TXkjCTNJeBNBpisPFdNgrskkiceyVJGbR6CwHWY3K1cfbXDZhv+yj1WWbPv8KfJNjczUxy8rOoLGnzW8pKYjU/ESpBE6mMmIL5v+P9M+erYJLnYLbeTNOqve/mWqy2dAWv30T0Hh9WZ12O3GY03m7UhfUZ7pKi9Yvk7GLu3RAJU5QWxOqTLEZPIAda/ZeSWKmUZuZEdtzdJaS/6TO/txaBjcm7FvJdlfKE7OjRSqXM9Qji7D7bxeU7Ia4RUvEk2Xkdtrw0aBMyvGdyu9gs3AgaR2X3wQrSMlfQJp7gpBGd3qR3bI8eemLI9b6MiCY6sBWLe6KOjaqsViYn5UnO/glpv4o8QfKMKBBLPgcvsm2tMFurPivHb+J2sGUT6EzNfFuBS6emn2k/nX5y1HGsWtjO6hMmuUZB0aI7/cil+w+PNDdOUGov8CAUOz8JUL7BbiynAGqgftoe2J5PMl2KLaQgSd7+JKmpyc4xcj+/rK51HPgBLGzqCPYRSBB/rmQPqER931Jl6JrY8IyrznySg+ky6vPreM+hsPT9P3s4pRDtJhwsaBVft0FLf746wiLC158bN4kFs8HadoMoyhBvMVdikghz2httdXQ7vMMTDBlXg9lp1GJq44KjrEYeEgUac9dTPiG/lVruABVIcDcdYv5qS8dF3mx3tSCG8/TV+qyD75T0VYzHsQ1otra0CdHOrYCoiV1JMb7oJAJf9nOIM2455DTolw2vgSYjF/JDdji4Kt8kmstdXj++IyK22+3o/mD25Lv8yXfVJPuo0tFJMo8ermaZJRoY0eBOYWjvzsLibU9JfuIcPDKO1wemaJRtj6LchyIKQpwNmDcaRQS33thCPlpRSI3qWUHQdWNTox+zRQRd7td3PMlVfAfLZbrKt1Ncl3y5a7LdpxgIWBUHu8Tu43X5diL7iI24j+Qf+YxfR1/Cie2kuAgvy+p5dBF+BeuiDh+oxyMIilLOZLClI/CeJAXj+hE29ZoXX7+Cv3XusWrZh+aL/m9OXbRL3zFPwrbiBmrtnX97Qqxjwiut6yajdVW9YUXcxMinwav9AyACWMZqy08EIx3JtbMClGaeuTpGpe/k2zoprL5sDG28xd0X+h/v2nzfV9AHoDZo1g6NYjhkrx9lhdRyW9FZEWGNShzj7WOY2Dgat8MAEE/Yz7se01Kdh7MYYevdvar91sjld1MEG1lnS50W5c8fd6tiJu+XBaUWPzoE6Zq2soUUNWccOt3nDvxxc/yjJ3Fz6pPuGOI+eLhiteJ95nQT3OF5Z7HSOAJxdXRNz7oHzagqllx10eAbp5tlwbFVoSlzqx64X6lM/vVo44xDCG5E/DmIYyxu+nRAYeQ0bd+FtentAlp+zqRrJqF6UVvNP7FF7vF1n276hPH33f/4H1BLAwQUAAIACADJVexIOF/j5UwAAABrAAAAGwAAAHVuaXZlcnNhbC91bml2ZXJzYWwucG5nLnhtbLOxr8jNUShLLSrOzM+zVTLUM1Cyt+PlsikoSi3LTC1XqACKAQUhQEmh0lbJxAjBLc9MKckAqjAwNEMIZqRmpmeU2CqZmyFU6gPNBABQSwECAAAUAAIACABDlFdHDcAxHsABAADaAwAADwAAAAAAAAABAAAAAAAAAAAAbm9uZS9wbGF5ZXIueG1sUEsBAgAAFAACAAgARJRXRyO0Tvv7AgAAsAgAABQAAAAAAAAAAQAAAAAA7QEAAHVuaXZlcnNhbC9wbGF5ZXIueG1sUEsBAgAAFAACAAgAyVXsSB/SzKJDMAAAIFoAABcAAAAAAAAAAAAAAAAAGgUAAHVuaXZlcnNhbC91bml2ZXJzYWwucG5nUEsBAgAAFAACAAgAyVXsSDhf4+VMAAAAawAAABsAAAAAAAAAAQAAAAAAkjUAAHVuaXZlcnNhbC91bml2ZXJzYWwucG5nLnhtbFBLBQYAAAAABAAEAA0BAAAXNg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第一PPT，www.1ppt.com">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CEC">
            <a:alpha val="68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2488</TotalTime>
  <Words>1582</Words>
  <Application>Microsoft Office PowerPoint</Application>
  <PresentationFormat>宽屏</PresentationFormat>
  <Paragraphs>55</Paragraphs>
  <Slides>20</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Titillium</vt:lpstr>
      <vt:lpstr>等线</vt:lpstr>
      <vt:lpstr>微软雅黑</vt:lpstr>
      <vt:lpstr>Agency FB</vt:lpstr>
      <vt:lpstr>Arial</vt:lpstr>
      <vt:lpstr>Arial Black</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灰色简洁点线科技</dc:title>
  <dc:creator>第一PPT</dc:creator>
  <cp:keywords>www.1ppt.com</cp:keywords>
  <dc:description>第一PPT，www.1ppt.com</dc:description>
  <cp:lastModifiedBy>张 丹</cp:lastModifiedBy>
  <cp:revision>99</cp:revision>
  <dcterms:created xsi:type="dcterms:W3CDTF">2018-08-24T09:58:24Z</dcterms:created>
  <dcterms:modified xsi:type="dcterms:W3CDTF">2025-04-11T15:48:52Z</dcterms:modified>
</cp:coreProperties>
</file>